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2" r:id="rId1"/>
  </p:sldMasterIdLst>
  <p:notesMasterIdLst>
    <p:notesMasterId r:id="rId14"/>
  </p:notesMasterIdLst>
  <p:sldIdLst>
    <p:sldId id="256" r:id="rId2"/>
    <p:sldId id="257" r:id="rId3"/>
    <p:sldId id="258" r:id="rId4"/>
    <p:sldId id="259" r:id="rId5"/>
    <p:sldId id="267" r:id="rId6"/>
    <p:sldId id="260" r:id="rId7"/>
    <p:sldId id="261" r:id="rId8"/>
    <p:sldId id="262" r:id="rId9"/>
    <p:sldId id="263" r:id="rId10"/>
    <p:sldId id="264" r:id="rId11"/>
    <p:sldId id="265" r:id="rId12"/>
    <p:sldId id="266"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4033" autoAdjust="0"/>
  </p:normalViewPr>
  <p:slideViewPr>
    <p:cSldViewPr>
      <p:cViewPr varScale="1">
        <p:scale>
          <a:sx n="54" d="100"/>
          <a:sy n="54" d="100"/>
        </p:scale>
        <p:origin x="1866" y="6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B9C133-F049-4C20-B9A2-E8093BF882F6}" type="datetimeFigureOut">
              <a:rPr lang="en-US" smtClean="0"/>
              <a:t>7/26/2020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43254A-C818-44E3-9DDD-B20181A5F851}" type="slidenum">
              <a:rPr lang="en-US" smtClean="0"/>
              <a:t>‹#›</a:t>
            </a:fld>
            <a:endParaRPr lang="en-US"/>
          </a:p>
        </p:txBody>
      </p:sp>
    </p:spTree>
    <p:extLst>
      <p:ext uri="{BB962C8B-B14F-4D97-AF65-F5344CB8AC3E}">
        <p14:creationId xmlns:p14="http://schemas.microsoft.com/office/powerpoint/2010/main" val="588159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red-footed</a:t>
            </a:r>
            <a:r>
              <a:rPr lang="en-US" baseline="0" dirty="0"/>
              <a:t> bobby bird found on the Galapagos (Conservation Trust</a:t>
            </a:r>
            <a:r>
              <a:rPr lang="en-US" baseline="0"/>
              <a:t>, 2018).  </a:t>
            </a:r>
            <a:endParaRPr lang="en-US" dirty="0"/>
          </a:p>
        </p:txBody>
      </p:sp>
      <p:sp>
        <p:nvSpPr>
          <p:cNvPr id="4" name="Slide Number Placeholder 3"/>
          <p:cNvSpPr>
            <a:spLocks noGrp="1"/>
          </p:cNvSpPr>
          <p:nvPr>
            <p:ph type="sldNum" sz="quarter" idx="10"/>
          </p:nvPr>
        </p:nvSpPr>
        <p:spPr/>
        <p:txBody>
          <a:bodyPr/>
          <a:lstStyle/>
          <a:p>
            <a:fld id="{7843254A-C818-44E3-9DDD-B20181A5F851}" type="slidenum">
              <a:rPr lang="en-US" smtClean="0"/>
              <a:t>1</a:t>
            </a:fld>
            <a:endParaRPr lang="en-US"/>
          </a:p>
        </p:txBody>
      </p:sp>
    </p:spTree>
    <p:extLst>
      <p:ext uri="{BB962C8B-B14F-4D97-AF65-F5344CB8AC3E}">
        <p14:creationId xmlns:p14="http://schemas.microsoft.com/office/powerpoint/2010/main" val="3229215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red-footed booby</a:t>
            </a:r>
            <a:r>
              <a:rPr lang="en-US" baseline="0" dirty="0"/>
              <a:t> bird has a lifespan of 22 years. </a:t>
            </a:r>
          </a:p>
          <a:p>
            <a:r>
              <a:rPr lang="en-US" baseline="0" dirty="0"/>
              <a:t>-The bird has an outstanding beak that is pale blue and red feet.</a:t>
            </a:r>
          </a:p>
          <a:p>
            <a:r>
              <a:rPr lang="en-US" baseline="0" dirty="0"/>
              <a:t>-Additionally, the bird may has several variations, such as the white and brown morphs. </a:t>
            </a:r>
          </a:p>
          <a:p>
            <a:r>
              <a:rPr lang="en-US" baseline="0" dirty="0"/>
              <a:t>-Thus, the red-booby bird has a unique physique. </a:t>
            </a:r>
          </a:p>
        </p:txBody>
      </p:sp>
      <p:sp>
        <p:nvSpPr>
          <p:cNvPr id="4" name="Slide Number Placeholder 3"/>
          <p:cNvSpPr>
            <a:spLocks noGrp="1"/>
          </p:cNvSpPr>
          <p:nvPr>
            <p:ph type="sldNum" sz="quarter" idx="10"/>
          </p:nvPr>
        </p:nvSpPr>
        <p:spPr/>
        <p:txBody>
          <a:bodyPr/>
          <a:lstStyle/>
          <a:p>
            <a:fld id="{7843254A-C818-44E3-9DDD-B20181A5F851}" type="slidenum">
              <a:rPr lang="en-US" smtClean="0"/>
              <a:t>3</a:t>
            </a:fld>
            <a:endParaRPr lang="en-US"/>
          </a:p>
        </p:txBody>
      </p:sp>
    </p:spTree>
    <p:extLst>
      <p:ext uri="{BB962C8B-B14F-4D97-AF65-F5344CB8AC3E}">
        <p14:creationId xmlns:p14="http://schemas.microsoft.com/office/powerpoint/2010/main" val="1735267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Galapagos Islands comprise a chain of archipelago (islands) located in the Pacific Ocean’s eastern region.</a:t>
            </a:r>
          </a:p>
          <a:p>
            <a:r>
              <a:rPr lang="en-US" baseline="0" dirty="0"/>
              <a:t>-The Islands are form part of Ecuador country, found in South America.</a:t>
            </a:r>
          </a:p>
          <a:p>
            <a:r>
              <a:rPr lang="en-US" baseline="0" dirty="0"/>
              <a:t>-Scientists are fascinated by the bird’s unique species, such as the Galapagos tortoise, marine iguana, Galapagos penguin, and flightless </a:t>
            </a:r>
            <a:r>
              <a:rPr lang="en-US" baseline="0" dirty="0" err="1"/>
              <a:t>comorant</a:t>
            </a:r>
            <a:r>
              <a:rPr lang="en-US" baseline="0" dirty="0"/>
              <a:t> that are not found anywhere else in the world.</a:t>
            </a:r>
          </a:p>
          <a:p>
            <a:r>
              <a:rPr lang="en-US" baseline="0" dirty="0"/>
              <a:t>-The physical and chemical environment of the Galapagos Island provide a suitable environment for evolution. </a:t>
            </a:r>
            <a:endParaRPr lang="en-US" dirty="0"/>
          </a:p>
        </p:txBody>
      </p:sp>
      <p:sp>
        <p:nvSpPr>
          <p:cNvPr id="4" name="Slide Number Placeholder 3"/>
          <p:cNvSpPr>
            <a:spLocks noGrp="1"/>
          </p:cNvSpPr>
          <p:nvPr>
            <p:ph type="sldNum" sz="quarter" idx="10"/>
          </p:nvPr>
        </p:nvSpPr>
        <p:spPr/>
        <p:txBody>
          <a:bodyPr/>
          <a:lstStyle/>
          <a:p>
            <a:fld id="{7843254A-C818-44E3-9DDD-B20181A5F851}" type="slidenum">
              <a:rPr lang="en-US" smtClean="0"/>
              <a:t>4</a:t>
            </a:fld>
            <a:endParaRPr lang="en-US"/>
          </a:p>
        </p:txBody>
      </p:sp>
    </p:spTree>
    <p:extLst>
      <p:ext uri="{BB962C8B-B14F-4D97-AF65-F5344CB8AC3E}">
        <p14:creationId xmlns:p14="http://schemas.microsoft.com/office/powerpoint/2010/main" val="2211834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In </a:t>
            </a:r>
            <a:r>
              <a:rPr lang="en-KE" sz="1800" dirty="0">
                <a:solidFill>
                  <a:srgbClr val="1B1B1B"/>
                </a:solidFill>
                <a:effectLst/>
                <a:latin typeface="Helvetica" panose="020B0604020202020204" pitchFamily="34" charset="0"/>
                <a:ea typeface="Calibri" panose="020F0502020204030204" pitchFamily="34" charset="0"/>
                <a:cs typeface="Times New Roman" panose="02020603050405020304" pitchFamily="18" charset="0"/>
              </a:rPr>
              <a:t>Galapagos Islands</a:t>
            </a:r>
            <a:r>
              <a:rPr lang="en-US" sz="1800" dirty="0">
                <a:effectLst/>
                <a:latin typeface="Calibri" panose="020F0502020204030204" pitchFamily="34" charset="0"/>
                <a:ea typeface="Calibri" panose="020F0502020204030204" pitchFamily="34" charset="0"/>
                <a:cs typeface="Times New Roman" panose="02020603050405020304" pitchFamily="18" charset="0"/>
              </a:rPr>
              <a:t> the area holds the best ecosystem for these birds. There is adequate supply of water which comes from the Pacific Ocean. The area experience moderate temperatures averagely as its close to the equator. They mostly feed on pelagic fish; this area is surrounded by waters hence food is in plenty. They can too fly for long distances over the seas and oceans to search for their prey and come back to the island </a:t>
            </a:r>
            <a:r>
              <a:rPr lang="en-US" sz="2800" dirty="0"/>
              <a:t>(National Geographic, 2018). </a:t>
            </a:r>
            <a:r>
              <a:rPr lang="en-US" sz="1800" dirty="0">
                <a:effectLst/>
                <a:latin typeface="Calibri" panose="020F0502020204030204" pitchFamily="34" charset="0"/>
                <a:ea typeface="Calibri" panose="020F0502020204030204" pitchFamily="34" charset="0"/>
                <a:cs typeface="Times New Roman" panose="02020603050405020304" pitchFamily="18" charset="0"/>
              </a:rPr>
              <a:t>. What is more, In the island, there are adequate trees where they make their nests and also shrubs.  Their population is high especially in this island as it has less predators which may negatively impact on their numbers.</a:t>
            </a:r>
            <a:endParaRPr lang="en-K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KE" dirty="0"/>
          </a:p>
        </p:txBody>
      </p:sp>
      <p:sp>
        <p:nvSpPr>
          <p:cNvPr id="4" name="Slide Number Placeholder 3"/>
          <p:cNvSpPr>
            <a:spLocks noGrp="1"/>
          </p:cNvSpPr>
          <p:nvPr>
            <p:ph type="sldNum" sz="quarter" idx="5"/>
          </p:nvPr>
        </p:nvSpPr>
        <p:spPr/>
        <p:txBody>
          <a:bodyPr/>
          <a:lstStyle/>
          <a:p>
            <a:fld id="{7843254A-C818-44E3-9DDD-B20181A5F851}" type="slidenum">
              <a:rPr lang="en-US" smtClean="0"/>
              <a:t>5</a:t>
            </a:fld>
            <a:endParaRPr lang="en-US"/>
          </a:p>
        </p:txBody>
      </p:sp>
    </p:spTree>
    <p:extLst>
      <p:ext uri="{BB962C8B-B14F-4D97-AF65-F5344CB8AC3E}">
        <p14:creationId xmlns:p14="http://schemas.microsoft.com/office/powerpoint/2010/main" val="37063451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-During the day, the red-footed</a:t>
            </a:r>
            <a:r>
              <a:rPr lang="en-US" baseline="0" dirty="0"/>
              <a:t> booby birds hunt for fish and at night, the birds forage for schooling squid.</a:t>
            </a:r>
          </a:p>
          <a:p>
            <a:r>
              <a:rPr lang="en-US" baseline="0" dirty="0"/>
              <a:t>-The birds have webbed-feet for waddling in water at night when searching for food.</a:t>
            </a:r>
          </a:p>
          <a:p>
            <a:r>
              <a:rPr lang="en-US" baseline="0" dirty="0"/>
              <a:t>-Thus, the red-footed bird has a unique behavior. </a:t>
            </a:r>
            <a:endParaRPr lang="en-US" dirty="0"/>
          </a:p>
        </p:txBody>
      </p:sp>
      <p:sp>
        <p:nvSpPr>
          <p:cNvPr id="4" name="Slide Number Placeholder 3"/>
          <p:cNvSpPr>
            <a:spLocks noGrp="1"/>
          </p:cNvSpPr>
          <p:nvPr>
            <p:ph type="sldNum" sz="quarter" idx="10"/>
          </p:nvPr>
        </p:nvSpPr>
        <p:spPr/>
        <p:txBody>
          <a:bodyPr/>
          <a:lstStyle/>
          <a:p>
            <a:fld id="{7843254A-C818-44E3-9DDD-B20181A5F851}" type="slidenum">
              <a:rPr lang="en-US" smtClean="0"/>
              <a:t>6</a:t>
            </a:fld>
            <a:endParaRPr lang="en-US"/>
          </a:p>
        </p:txBody>
      </p:sp>
    </p:spTree>
    <p:extLst>
      <p:ext uri="{BB962C8B-B14F-4D97-AF65-F5344CB8AC3E}">
        <p14:creationId xmlns:p14="http://schemas.microsoft.com/office/powerpoint/2010/main" val="227078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red-footed</a:t>
            </a:r>
            <a:r>
              <a:rPr lang="en-US" baseline="0" dirty="0"/>
              <a:t> bird catches its food by half-closing its wings when diving in the ocean.</a:t>
            </a:r>
          </a:p>
          <a:p>
            <a:r>
              <a:rPr lang="en-US" baseline="0" dirty="0"/>
              <a:t>-The birds hunt for food in ‘feeding flocks’ fly </a:t>
            </a:r>
            <a:r>
              <a:rPr lang="en-US" baseline="0" dirty="0" err="1"/>
              <a:t>upto</a:t>
            </a:r>
            <a:r>
              <a:rPr lang="en-US" baseline="0" dirty="0"/>
              <a:t> 30 to 40 miles above the ocean when foraging for food. </a:t>
            </a:r>
          </a:p>
          <a:p>
            <a:r>
              <a:rPr lang="en-US" baseline="0" dirty="0"/>
              <a:t>-Thus, the red-footed birds feed on flying and tropical fishes, and squid. </a:t>
            </a:r>
          </a:p>
          <a:p>
            <a:endParaRPr lang="en-US" dirty="0"/>
          </a:p>
        </p:txBody>
      </p:sp>
      <p:sp>
        <p:nvSpPr>
          <p:cNvPr id="4" name="Slide Number Placeholder 3"/>
          <p:cNvSpPr>
            <a:spLocks noGrp="1"/>
          </p:cNvSpPr>
          <p:nvPr>
            <p:ph type="sldNum" sz="quarter" idx="10"/>
          </p:nvPr>
        </p:nvSpPr>
        <p:spPr/>
        <p:txBody>
          <a:bodyPr/>
          <a:lstStyle/>
          <a:p>
            <a:fld id="{7843254A-C818-44E3-9DDD-B20181A5F851}" type="slidenum">
              <a:rPr lang="en-US" smtClean="0"/>
              <a:t>7</a:t>
            </a:fld>
            <a:endParaRPr lang="en-US"/>
          </a:p>
        </p:txBody>
      </p:sp>
    </p:spTree>
    <p:extLst>
      <p:ext uri="{BB962C8B-B14F-4D97-AF65-F5344CB8AC3E}">
        <p14:creationId xmlns:p14="http://schemas.microsoft.com/office/powerpoint/2010/main" val="3567210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-Scholars</a:t>
            </a:r>
            <a:r>
              <a:rPr lang="en-US" baseline="0" dirty="0"/>
              <a:t> assert that the diseases experienced by the red-footed booby bird are not contagious.</a:t>
            </a:r>
          </a:p>
          <a:p>
            <a:r>
              <a:rPr lang="en-US" baseline="0" dirty="0"/>
              <a:t>-Additionally, the diseases cannot spread to human beings.</a:t>
            </a:r>
          </a:p>
          <a:p>
            <a:r>
              <a:rPr lang="en-US" baseline="0" dirty="0"/>
              <a:t>-Moreover, the Galapagos Islands have a conservationists’ team that observes the birds to identify those that are diseased. </a:t>
            </a:r>
          </a:p>
          <a:p>
            <a:r>
              <a:rPr lang="en-US" baseline="0" dirty="0"/>
              <a:t>-Thus, the red-footed birds may experience several diseases.</a:t>
            </a:r>
          </a:p>
          <a:p>
            <a:endParaRPr lang="en-US" dirty="0"/>
          </a:p>
        </p:txBody>
      </p:sp>
      <p:sp>
        <p:nvSpPr>
          <p:cNvPr id="4" name="Slide Number Placeholder 3"/>
          <p:cNvSpPr>
            <a:spLocks noGrp="1"/>
          </p:cNvSpPr>
          <p:nvPr>
            <p:ph type="sldNum" sz="quarter" idx="10"/>
          </p:nvPr>
        </p:nvSpPr>
        <p:spPr/>
        <p:txBody>
          <a:bodyPr/>
          <a:lstStyle/>
          <a:p>
            <a:fld id="{7843254A-C818-44E3-9DDD-B20181A5F851}" type="slidenum">
              <a:rPr lang="en-US" smtClean="0"/>
              <a:t>8</a:t>
            </a:fld>
            <a:endParaRPr lang="en-US"/>
          </a:p>
        </p:txBody>
      </p:sp>
    </p:spTree>
    <p:extLst>
      <p:ext uri="{BB962C8B-B14F-4D97-AF65-F5344CB8AC3E}">
        <p14:creationId xmlns:p14="http://schemas.microsoft.com/office/powerpoint/2010/main" val="287011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a:t>
            </a:r>
            <a:r>
              <a:rPr lang="en-US" baseline="0" dirty="0"/>
              <a:t> pollution, such as careless disposal of plastics, threatens the red-footed booby bird.</a:t>
            </a:r>
          </a:p>
          <a:p>
            <a:r>
              <a:rPr lang="en-US" baseline="0" dirty="0"/>
              <a:t>-Moreover, other human activities, such as tourism development and overfishing destroys the habitat and food supply of the birds.</a:t>
            </a:r>
          </a:p>
          <a:p>
            <a:r>
              <a:rPr lang="en-US" baseline="0" dirty="0"/>
              <a:t>-Thus, the red-footed bird has various predators.</a:t>
            </a:r>
            <a:endParaRPr lang="en-US" dirty="0"/>
          </a:p>
        </p:txBody>
      </p:sp>
      <p:sp>
        <p:nvSpPr>
          <p:cNvPr id="4" name="Slide Number Placeholder 3"/>
          <p:cNvSpPr>
            <a:spLocks noGrp="1"/>
          </p:cNvSpPr>
          <p:nvPr>
            <p:ph type="sldNum" sz="quarter" idx="10"/>
          </p:nvPr>
        </p:nvSpPr>
        <p:spPr/>
        <p:txBody>
          <a:bodyPr/>
          <a:lstStyle/>
          <a:p>
            <a:fld id="{7843254A-C818-44E3-9DDD-B20181A5F851}" type="slidenum">
              <a:rPr lang="en-US" smtClean="0"/>
              <a:t>9</a:t>
            </a:fld>
            <a:endParaRPr lang="en-US"/>
          </a:p>
        </p:txBody>
      </p:sp>
    </p:spTree>
    <p:extLst>
      <p:ext uri="{BB962C8B-B14F-4D97-AF65-F5344CB8AC3E}">
        <p14:creationId xmlns:p14="http://schemas.microsoft.com/office/powerpoint/2010/main" val="37583568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parasites that the red</a:t>
            </a:r>
            <a:r>
              <a:rPr lang="en-US" baseline="0" dirty="0"/>
              <a:t>-footed booby bird may encounter include </a:t>
            </a:r>
            <a:r>
              <a:rPr lang="en-US" baseline="0" dirty="0" err="1"/>
              <a:t>botilism</a:t>
            </a:r>
            <a:r>
              <a:rPr lang="en-US" baseline="0" dirty="0"/>
              <a:t>, adenovirus, </a:t>
            </a:r>
            <a:r>
              <a:rPr lang="en-US" baseline="0" dirty="0" err="1"/>
              <a:t>hemoproteus</a:t>
            </a:r>
            <a:r>
              <a:rPr lang="en-US" baseline="0" dirty="0"/>
              <a:t>, and West Nile Virus.</a:t>
            </a:r>
          </a:p>
          <a:p>
            <a:r>
              <a:rPr lang="en-US" baseline="0" dirty="0"/>
              <a:t>-All parasites have detrimental effects for the bird. </a:t>
            </a:r>
          </a:p>
          <a:p>
            <a:r>
              <a:rPr lang="en-US" baseline="0" dirty="0"/>
              <a:t>-Thus, the red-footed booby bird has several parasites that may harm its health. </a:t>
            </a:r>
            <a:endParaRPr lang="en-US" dirty="0"/>
          </a:p>
        </p:txBody>
      </p:sp>
      <p:sp>
        <p:nvSpPr>
          <p:cNvPr id="4" name="Slide Number Placeholder 3"/>
          <p:cNvSpPr>
            <a:spLocks noGrp="1"/>
          </p:cNvSpPr>
          <p:nvPr>
            <p:ph type="sldNum" sz="quarter" idx="10"/>
          </p:nvPr>
        </p:nvSpPr>
        <p:spPr/>
        <p:txBody>
          <a:bodyPr/>
          <a:lstStyle/>
          <a:p>
            <a:fld id="{7843254A-C818-44E3-9DDD-B20181A5F851}" type="slidenum">
              <a:rPr lang="en-US" smtClean="0"/>
              <a:t>10</a:t>
            </a:fld>
            <a:endParaRPr lang="en-US"/>
          </a:p>
        </p:txBody>
      </p:sp>
    </p:spTree>
    <p:extLst>
      <p:ext uri="{BB962C8B-B14F-4D97-AF65-F5344CB8AC3E}">
        <p14:creationId xmlns:p14="http://schemas.microsoft.com/office/powerpoint/2010/main" val="10626203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6" name="Group 5"/>
          <p:cNvGrpSpPr/>
          <p:nvPr/>
        </p:nvGrpSpPr>
        <p:grpSpPr>
          <a:xfrm>
            <a:off x="-2266" y="-2022"/>
            <a:ext cx="9146266" cy="6861037"/>
            <a:chOff x="-2266" y="-2022"/>
            <a:chExt cx="9146266" cy="6861037"/>
          </a:xfrm>
        </p:grpSpPr>
        <p:sp>
          <p:nvSpPr>
            <p:cNvPr id="10" name="Rectangle 9"/>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866441" y="2222624"/>
            <a:ext cx="5917677" cy="2554758"/>
          </a:xfrm>
        </p:spPr>
        <p:txBody>
          <a:bodyPr anchor="b"/>
          <a:lstStyle>
            <a:lvl1pPr>
              <a:defRPr sz="4800">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bwMode="gray">
          <a:xfrm>
            <a:off x="866441" y="4777380"/>
            <a:ext cx="5917677"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bwMode="gray">
          <a:xfrm rot="5400000">
            <a:off x="7497419" y="1824010"/>
            <a:ext cx="990599" cy="240258"/>
          </a:xfrm>
        </p:spPr>
        <p:txBody>
          <a:bodyPr/>
          <a:lstStyle>
            <a:lvl1pPr algn="l">
              <a:defRPr sz="900" b="0" i="0">
                <a:solidFill>
                  <a:schemeClr val="bg1"/>
                </a:solidFill>
              </a:defRPr>
            </a:lvl1pPr>
          </a:lstStyle>
          <a:p>
            <a:fld id="{EE596A2D-7840-4359-985E-450728AE8298}" type="datetimeFigureOut">
              <a:rPr lang="en-US" smtClean="0"/>
              <a:t>7/26/2020</a:t>
            </a:fld>
            <a:endParaRPr lang="en-US"/>
          </a:p>
        </p:txBody>
      </p:sp>
      <p:sp>
        <p:nvSpPr>
          <p:cNvPr id="5" name="Footer Placeholder 4"/>
          <p:cNvSpPr>
            <a:spLocks noGrp="1"/>
          </p:cNvSpPr>
          <p:nvPr>
            <p:ph type="ftr" sz="quarter" idx="11"/>
          </p:nvPr>
        </p:nvSpPr>
        <p:spPr bwMode="gray">
          <a:xfrm rot="5400000">
            <a:off x="6246568" y="3264407"/>
            <a:ext cx="3859795" cy="228659"/>
          </a:xfrm>
        </p:spPr>
        <p:txBody>
          <a:bodyPr/>
          <a:lstStyle>
            <a:lvl1pPr>
              <a:defRPr sz="900" b="0" i="0">
                <a:solidFill>
                  <a:schemeClr val="bg1"/>
                </a:solidFill>
              </a:defRPr>
            </a:lvl1pPr>
          </a:lstStyle>
          <a:p>
            <a:endParaRPr lang="en-US"/>
          </a:p>
        </p:txBody>
      </p:sp>
      <p:sp>
        <p:nvSpPr>
          <p:cNvPr id="12" name="Rectangle 11"/>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9"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167243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596A2D-7840-4359-985E-450728AE8298}"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18"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24735025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6" name="Group 5"/>
          <p:cNvGrpSpPr/>
          <p:nvPr/>
        </p:nvGrpSpPr>
        <p:grpSpPr>
          <a:xfrm>
            <a:off x="-2266" y="-2022"/>
            <a:ext cx="9146266" cy="6861037"/>
            <a:chOff x="-2266" y="-2022"/>
            <a:chExt cx="9146266" cy="6861037"/>
          </a:xfrm>
        </p:grpSpPr>
        <p:sp>
          <p:nvSpPr>
            <p:cNvPr id="12" name="Rectangle 11"/>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5687606">
              <a:off x="3320102"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rot="16200000">
              <a:off x="3105027"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0"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hasCustomPrompt="1"/>
          </p:nvPr>
        </p:nvSpPr>
        <p:spPr>
          <a:xfrm>
            <a:off x="866443" y="2257588"/>
            <a:ext cx="3101763" cy="3020343"/>
          </a:xfrm>
        </p:spPr>
        <p:txBody>
          <a:bodyPr anchor="ctr"/>
          <a:lstStyle>
            <a:lvl1pPr algn="l">
              <a:defRPr sz="3200" b="0" cap="none"/>
            </a:lvl1pPr>
          </a:lstStyle>
          <a:p>
            <a:r>
              <a:rPr lang="en-US" dirty="0"/>
              <a:t>Click to edit Master title style</a:t>
            </a:r>
            <a:br>
              <a:rPr lang="en-US" dirty="0"/>
            </a:br>
            <a:r>
              <a:rPr lang="en-US" dirty="0"/>
              <a:t>third</a:t>
            </a:r>
          </a:p>
        </p:txBody>
      </p:sp>
      <p:sp>
        <p:nvSpPr>
          <p:cNvPr id="3" name="Text Placeholder 2"/>
          <p:cNvSpPr>
            <a:spLocks noGrp="1"/>
          </p:cNvSpPr>
          <p:nvPr>
            <p:ph type="body" idx="1"/>
          </p:nvPr>
        </p:nvSpPr>
        <p:spPr>
          <a:xfrm>
            <a:off x="5119261" y="2257267"/>
            <a:ext cx="3054653" cy="3020345"/>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596A2D-7840-4359-985E-450728AE8298}"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7745644" y="39"/>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1"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5865674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66440" y="2489199"/>
            <a:ext cx="3636979" cy="353060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0580" y="2489199"/>
            <a:ext cx="3636981" cy="3553245"/>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E596A2D-7840-4359-985E-450728AE8298}" type="datetimeFigureOut">
              <a:rPr lang="en-US" smtClean="0"/>
              <a:t>7/26/2020</a:t>
            </a:fld>
            <a:endParaRPr lang="en-US"/>
          </a:p>
        </p:txBody>
      </p:sp>
      <p:sp>
        <p:nvSpPr>
          <p:cNvPr id="6" name="Footer Placeholder 5"/>
          <p:cNvSpPr>
            <a:spLocks noGrp="1"/>
          </p:cNvSpPr>
          <p:nvPr>
            <p:ph type="ftr" sz="quarter" idx="11"/>
          </p:nvPr>
        </p:nvSpPr>
        <p:spPr/>
        <p:txBody>
          <a:bodyPr/>
          <a:lstStyle/>
          <a:p>
            <a:endParaRPr lang="en-US"/>
          </a:p>
        </p:txBody>
      </p:sp>
      <p:sp>
        <p:nvSpPr>
          <p:cNvPr id="11"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1106230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3636979"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66441" y="3248040"/>
            <a:ext cx="3636978" cy="277176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0580" y="2488750"/>
            <a:ext cx="3636980" cy="75929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0581" y="3248040"/>
            <a:ext cx="3636980" cy="277390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E596A2D-7840-4359-985E-450728AE8298}" type="datetimeFigureOut">
              <a:rPr lang="en-US" smtClean="0"/>
              <a:t>7/26/2020</a:t>
            </a:fld>
            <a:endParaRPr lang="en-US"/>
          </a:p>
        </p:txBody>
      </p:sp>
      <p:sp>
        <p:nvSpPr>
          <p:cNvPr id="8" name="Footer Placeholder 7"/>
          <p:cNvSpPr>
            <a:spLocks noGrp="1"/>
          </p:cNvSpPr>
          <p:nvPr>
            <p:ph type="ftr" sz="quarter" idx="11"/>
          </p:nvPr>
        </p:nvSpPr>
        <p:spPr/>
        <p:txBody>
          <a:bodyPr/>
          <a:lstStyle/>
          <a:p>
            <a:endParaRPr lang="en-US"/>
          </a:p>
        </p:txBody>
      </p:sp>
      <p:sp>
        <p:nvSpPr>
          <p:cNvPr id="13"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1607789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E596A2D-7840-4359-985E-450728AE8298}" type="datetimeFigureOut">
              <a:rPr lang="en-US" smtClean="0"/>
              <a:t>7/26/2020</a:t>
            </a:fld>
            <a:endParaRPr lang="en-US"/>
          </a:p>
        </p:txBody>
      </p:sp>
      <p:sp>
        <p:nvSpPr>
          <p:cNvPr id="4" name="Footer Placeholder 3"/>
          <p:cNvSpPr>
            <a:spLocks noGrp="1"/>
          </p:cNvSpPr>
          <p:nvPr>
            <p:ph type="ftr" sz="quarter" idx="11"/>
          </p:nvPr>
        </p:nvSpPr>
        <p:spPr/>
        <p:txBody>
          <a:bodyPr/>
          <a:lstStyle/>
          <a:p>
            <a:endParaRPr lang="en-US"/>
          </a:p>
        </p:txBody>
      </p:sp>
      <p:sp>
        <p:nvSpPr>
          <p:cNvPr id="10"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21363449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E596A2D-7840-4359-985E-450728AE8298}" type="datetimeFigureOut">
              <a:rPr lang="en-US" smtClean="0"/>
              <a:t>7/26/2020</a:t>
            </a:fld>
            <a:endParaRPr lang="en-US"/>
          </a:p>
        </p:txBody>
      </p:sp>
      <p:sp>
        <p:nvSpPr>
          <p:cNvPr id="3" name="Footer Placeholder 2"/>
          <p:cNvSpPr>
            <a:spLocks noGrp="1"/>
          </p:cNvSpPr>
          <p:nvPr>
            <p:ph type="ftr" sz="quarter" idx="11"/>
          </p:nvPr>
        </p:nvSpPr>
        <p:spPr/>
        <p:txBody>
          <a:bodyPr/>
          <a:lstStyle/>
          <a:p>
            <a:endParaRPr lang="en-US"/>
          </a:p>
        </p:txBody>
      </p:sp>
      <p:sp>
        <p:nvSpPr>
          <p:cNvPr id="11" name="Rectangle 10"/>
          <p:cNvSpPr/>
          <p:nvPr/>
        </p:nvSpPr>
        <p:spPr>
          <a:xfrm>
            <a:off x="7745644" y="-1404"/>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2016368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7" name="Group 6"/>
          <p:cNvGrpSpPr/>
          <p:nvPr/>
        </p:nvGrpSpPr>
        <p:grpSpPr>
          <a:xfrm>
            <a:off x="-2266" y="-2022"/>
            <a:ext cx="9146266" cy="6861037"/>
            <a:chOff x="-2266" y="-2022"/>
            <a:chExt cx="9146266" cy="6861037"/>
          </a:xfrm>
        </p:grpSpPr>
        <p:sp>
          <p:nvSpPr>
            <p:cNvPr id="13" name="Rectangle 12"/>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2769747"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16200000">
              <a:off x="2548536"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0"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0" y="1447800"/>
            <a:ext cx="2712590" cy="1495588"/>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568927" y="1452881"/>
            <a:ext cx="3632850"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866440" y="3086845"/>
            <a:ext cx="2712590" cy="2938036"/>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596A2D-7840-4359-985E-450728AE8298}" type="datetimeFigureOut">
              <a:rPr lang="en-US" smtClean="0"/>
              <a:t>7/26/2020</a:t>
            </a:fld>
            <a:endParaRPr lang="en-US"/>
          </a:p>
        </p:txBody>
      </p:sp>
      <p:sp>
        <p:nvSpPr>
          <p:cNvPr id="6" name="Footer Placeholder 5"/>
          <p:cNvSpPr>
            <a:spLocks noGrp="1"/>
          </p:cNvSpPr>
          <p:nvPr>
            <p:ph type="ftr" sz="quarter" idx="11"/>
          </p:nvPr>
        </p:nvSpPr>
        <p:spPr/>
        <p:txBody>
          <a:bodyPr/>
          <a:lstStyle/>
          <a:p>
            <a:endParaRPr lang="en-US"/>
          </a:p>
        </p:txBody>
      </p:sp>
      <p:sp>
        <p:nvSpPr>
          <p:cNvPr id="19" name="Rectangle 18"/>
          <p:cNvSpPr/>
          <p:nvPr/>
        </p:nvSpPr>
        <p:spPr>
          <a:xfrm>
            <a:off x="7745644" y="-1404"/>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35722641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7" name="Group 6"/>
          <p:cNvGrpSpPr/>
          <p:nvPr/>
        </p:nvGrpSpPr>
        <p:grpSpPr>
          <a:xfrm>
            <a:off x="-2266" y="-2022"/>
            <a:ext cx="9146266" cy="6861037"/>
            <a:chOff x="-2266" y="-2022"/>
            <a:chExt cx="9146266" cy="6861037"/>
          </a:xfrm>
        </p:grpSpPr>
        <p:sp>
          <p:nvSpPr>
            <p:cNvPr id="21" name="Rectangle 20"/>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6" name="Oval 25"/>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283673" y="402165"/>
              <a:ext cx="3465769"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p:nvPr/>
          </p:nvSpPr>
          <p:spPr bwMode="gray">
            <a:xfrm rot="15687606">
              <a:off x="3074559" y="145837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8"/>
            <p:cNvSpPr/>
            <p:nvPr/>
          </p:nvSpPr>
          <p:spPr bwMode="gray">
            <a:xfrm rot="16200000">
              <a:off x="2852610"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7"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51591" y="1343112"/>
            <a:ext cx="3001938" cy="1613085"/>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4722909" y="1320800"/>
            <a:ext cx="2791102" cy="42164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51592" y="3086100"/>
            <a:ext cx="3001938" cy="24511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596A2D-7840-4359-985E-450728AE8298}" type="datetimeFigureOut">
              <a:rPr lang="en-US" smtClean="0"/>
              <a:t>7/26/2020</a:t>
            </a:fld>
            <a:endParaRPr lang="en-US"/>
          </a:p>
        </p:txBody>
      </p:sp>
      <p:sp>
        <p:nvSpPr>
          <p:cNvPr id="6" name="Footer Placeholder 5"/>
          <p:cNvSpPr>
            <a:spLocks noGrp="1"/>
          </p:cNvSpPr>
          <p:nvPr>
            <p:ph type="ftr" sz="quarter" idx="11"/>
          </p:nvPr>
        </p:nvSpPr>
        <p:spPr/>
        <p:txBody>
          <a:bodyPr/>
          <a:lstStyle/>
          <a:p>
            <a:endParaRPr lang="en-US"/>
          </a:p>
        </p:txBody>
      </p:sp>
      <p:sp>
        <p:nvSpPr>
          <p:cNvPr id="14" name="Rectangle 13"/>
          <p:cNvSpPr/>
          <p:nvPr/>
        </p:nvSpPr>
        <p:spPr>
          <a:xfrm>
            <a:off x="7745644" y="-1404"/>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7678616" y="295730"/>
            <a:ext cx="791308"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34870089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8" name="Group 7"/>
          <p:cNvGrpSpPr/>
          <p:nvPr/>
        </p:nvGrpSpPr>
        <p:grpSpPr>
          <a:xfrm>
            <a:off x="-2266" y="-2022"/>
            <a:ext cx="9146266" cy="6861037"/>
            <a:chOff x="-2266" y="-2022"/>
            <a:chExt cx="9146266" cy="6861037"/>
          </a:xfrm>
        </p:grpSpPr>
        <p:sp>
          <p:nvSpPr>
            <p:cNvPr id="12" name="Rectangle 11"/>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204164">
              <a:off x="426788" y="456424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Rectangle 14"/>
            <p:cNvSpPr/>
            <p:nvPr/>
          </p:nvSpPr>
          <p:spPr>
            <a:xfrm>
              <a:off x="421503" y="402165"/>
              <a:ext cx="8327939" cy="314113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bwMode="gray">
            <a:xfrm rot="10800000">
              <a:off x="485023" y="2670079"/>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2"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3" y="4961453"/>
            <a:ext cx="6422002"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866441" y="685800"/>
            <a:ext cx="6422004"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866443" y="5528191"/>
            <a:ext cx="6422003"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E596A2D-7840-4359-985E-450728AE8298}" type="datetimeFigureOut">
              <a:rPr lang="en-US" smtClean="0"/>
              <a:t>7/26/2020</a:t>
            </a:fld>
            <a:endParaRPr lang="en-US"/>
          </a:p>
        </p:txBody>
      </p:sp>
      <p:sp>
        <p:nvSpPr>
          <p:cNvPr id="6" name="Footer Placeholder 5"/>
          <p:cNvSpPr>
            <a:spLocks noGrp="1"/>
          </p:cNvSpPr>
          <p:nvPr>
            <p:ph type="ftr" sz="quarter" idx="11"/>
          </p:nvPr>
        </p:nvSpPr>
        <p:spPr/>
        <p:txBody>
          <a:bodyPr/>
          <a:lstStyle/>
          <a:p>
            <a:endParaRPr lang="en-US"/>
          </a:p>
        </p:txBody>
      </p:sp>
      <p:sp>
        <p:nvSpPr>
          <p:cNvPr id="20" name="Rectangle 19"/>
          <p:cNvSpPr/>
          <p:nvPr/>
        </p:nvSpPr>
        <p:spPr>
          <a:xfrm>
            <a:off x="7745644" y="-7177"/>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a:xfrm>
            <a:off x="7712364" y="295730"/>
            <a:ext cx="738909"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36545347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3" name="Group 2"/>
          <p:cNvGrpSpPr/>
          <p:nvPr/>
        </p:nvGrpSpPr>
        <p:grpSpPr>
          <a:xfrm>
            <a:off x="-2266" y="-2022"/>
            <a:ext cx="9146266" cy="6861037"/>
            <a:chOff x="-2266" y="-2022"/>
            <a:chExt cx="9146266" cy="6861037"/>
          </a:xfrm>
        </p:grpSpPr>
        <p:sp>
          <p:nvSpPr>
            <p:cNvPr id="11" name="Rectangle 10"/>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Rectangle 17"/>
            <p:cNvSpPr/>
            <p:nvPr/>
          </p:nvSpPr>
          <p:spPr>
            <a:xfrm>
              <a:off x="485023" y="4343399"/>
              <a:ext cx="8182128" cy="211243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6359946" y="2780895"/>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13"/>
            <p:cNvSpPr/>
            <p:nvPr/>
          </p:nvSpPr>
          <p:spPr bwMode="gray">
            <a:xfrm>
              <a:off x="485023" y="2854646"/>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2"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927101"/>
            <a:ext cx="6422004" cy="1692720"/>
          </a:xfrm>
        </p:spPr>
        <p:txBody>
          <a:bodyPr/>
          <a:lstStyle>
            <a:lvl1pPr>
              <a:defRPr sz="3600"/>
            </a:lvl1pPr>
          </a:lstStyle>
          <a:p>
            <a:r>
              <a:rPr lang="en-US"/>
              <a:t>Click to edit Master title style</a:t>
            </a:r>
            <a:endParaRPr lang="en-US" dirty="0"/>
          </a:p>
        </p:txBody>
      </p:sp>
      <p:sp>
        <p:nvSpPr>
          <p:cNvPr id="15" name="Text Placeholder 3"/>
          <p:cNvSpPr>
            <a:spLocks noGrp="1"/>
          </p:cNvSpPr>
          <p:nvPr>
            <p:ph type="body" sz="half" idx="13"/>
          </p:nvPr>
        </p:nvSpPr>
        <p:spPr>
          <a:xfrm>
            <a:off x="866440" y="3488023"/>
            <a:ext cx="6422005" cy="253685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E596A2D-7840-4359-985E-450728AE8298}"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7745644" y="-7177"/>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12364" y="295730"/>
            <a:ext cx="738909"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13320990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2266" y="-2022"/>
            <a:ext cx="9146266" cy="6861037"/>
            <a:chOff x="-2266" y="-2022"/>
            <a:chExt cx="9146266" cy="6861037"/>
          </a:xfrm>
        </p:grpSpPr>
        <p:sp>
          <p:nvSpPr>
            <p:cNvPr id="14" name="Rectangle 13"/>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6359946" y="4309201"/>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Freeform 12"/>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23"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11" name="TextBox 10"/>
          <p:cNvSpPr txBox="1"/>
          <p:nvPr/>
        </p:nvSpPr>
        <p:spPr bwMode="gray">
          <a:xfrm>
            <a:off x="7033421" y="2893960"/>
            <a:ext cx="679240" cy="1323439"/>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8000" dirty="0">
                <a:solidFill>
                  <a:schemeClr val="tx2">
                    <a:lumMod val="40000"/>
                    <a:lumOff val="60000"/>
                  </a:schemeClr>
                </a:solidFill>
              </a:rPr>
              <a:t>”</a:t>
            </a:r>
          </a:p>
        </p:txBody>
      </p:sp>
      <p:sp>
        <p:nvSpPr>
          <p:cNvPr id="10" name="TextBox 9"/>
          <p:cNvSpPr txBox="1"/>
          <p:nvPr/>
        </p:nvSpPr>
        <p:spPr bwMode="gray">
          <a:xfrm>
            <a:off x="625840" y="590998"/>
            <a:ext cx="601591" cy="1323439"/>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8000" dirty="0">
                <a:solidFill>
                  <a:schemeClr val="tx2">
                    <a:lumMod val="40000"/>
                    <a:lumOff val="60000"/>
                  </a:schemeClr>
                </a:solidFill>
              </a:rPr>
              <a:t>“</a:t>
            </a:r>
          </a:p>
        </p:txBody>
      </p:sp>
      <p:sp>
        <p:nvSpPr>
          <p:cNvPr id="2" name="Title 1"/>
          <p:cNvSpPr>
            <a:spLocks noGrp="1"/>
          </p:cNvSpPr>
          <p:nvPr>
            <p:ph type="title"/>
          </p:nvPr>
        </p:nvSpPr>
        <p:spPr>
          <a:xfrm>
            <a:off x="1110763" y="914400"/>
            <a:ext cx="6177681" cy="2884679"/>
          </a:xfrm>
        </p:spPr>
        <p:txBody>
          <a:bodyPr anchor="ctr"/>
          <a:lstStyle>
            <a:lvl1pPr>
              <a:defRPr sz="3600"/>
            </a:lvl1pPr>
          </a:lstStyle>
          <a:p>
            <a:r>
              <a:rPr lang="en-US"/>
              <a:t>Click to edit Master title style</a:t>
            </a:r>
            <a:endParaRPr lang="en-US" dirty="0"/>
          </a:p>
        </p:txBody>
      </p:sp>
      <p:sp>
        <p:nvSpPr>
          <p:cNvPr id="17" name="Text Placeholder 3"/>
          <p:cNvSpPr>
            <a:spLocks noGrp="1"/>
          </p:cNvSpPr>
          <p:nvPr>
            <p:ph type="body" sz="half" idx="13"/>
          </p:nvPr>
        </p:nvSpPr>
        <p:spPr bwMode="gray">
          <a:xfrm>
            <a:off x="1387279" y="3809278"/>
            <a:ext cx="5646142" cy="333113"/>
          </a:xfrm>
        </p:spPr>
        <p:txBody>
          <a:bodyPr>
            <a:normAutofit/>
          </a:bodyPr>
          <a:lstStyle>
            <a:lvl1pPr marL="0" indent="0">
              <a:buNone/>
              <a:defRPr lang="en-US" sz="1400" b="0" i="0" kern="1200" cap="small" dirty="0">
                <a:solidFill>
                  <a:schemeClr val="tx2">
                    <a:lumMod val="40000"/>
                    <a:lumOff val="6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Text Placeholder 3"/>
          <p:cNvSpPr>
            <a:spLocks noGrp="1"/>
          </p:cNvSpPr>
          <p:nvPr>
            <p:ph type="body" sz="half" idx="2"/>
          </p:nvPr>
        </p:nvSpPr>
        <p:spPr>
          <a:xfrm>
            <a:off x="878870" y="5000815"/>
            <a:ext cx="6422005" cy="1018177"/>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EE596A2D-7840-4359-985E-450728AE8298}"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22" name="Rectangle 21"/>
          <p:cNvSpPr/>
          <p:nvPr/>
        </p:nvSpPr>
        <p:spPr>
          <a:xfrm>
            <a:off x="7745644" y="-7177"/>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12364" y="295730"/>
            <a:ext cx="738909"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29767476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2266" y="-2022"/>
            <a:ext cx="9146266" cy="6861037"/>
            <a:chOff x="-2266" y="-2022"/>
            <a:chExt cx="9146266" cy="6861037"/>
          </a:xfrm>
        </p:grpSpPr>
        <p:sp>
          <p:nvSpPr>
            <p:cNvPr id="10" name="Rectangle 9"/>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6359946" y="431124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7"/>
            <p:cNvSpPr/>
            <p:nvPr/>
          </p:nvSpPr>
          <p:spPr bwMode="gray">
            <a:xfrm>
              <a:off x="485023" y="4381500"/>
              <a:ext cx="8182128" cy="2130508"/>
            </a:xfrm>
            <a:custGeom>
              <a:avLst/>
              <a:gdLst/>
              <a:ahLst/>
              <a:cxnLst/>
              <a:rect l="l" t="t" r="r" b="b"/>
              <a:pathLst>
                <a:path w="10000" h="9621">
                  <a:moveTo>
                    <a:pt x="0" y="0"/>
                  </a:moveTo>
                  <a:lnTo>
                    <a:pt x="0" y="2411"/>
                  </a:lnTo>
                  <a:lnTo>
                    <a:pt x="0" y="9586"/>
                  </a:lnTo>
                  <a:lnTo>
                    <a:pt x="0" y="9621"/>
                  </a:lnTo>
                  <a:lnTo>
                    <a:pt x="10000" y="9585"/>
                  </a:lnTo>
                  <a:cubicBezTo>
                    <a:pt x="9997" y="8144"/>
                    <a:pt x="10003" y="9571"/>
                    <a:pt x="10000" y="9586"/>
                  </a:cubicBezTo>
                  <a:cubicBezTo>
                    <a:pt x="9997" y="7194"/>
                    <a:pt x="9993" y="4803"/>
                    <a:pt x="9990" y="2411"/>
                  </a:cubicBezTo>
                  <a:lnTo>
                    <a:pt x="9990" y="0"/>
                  </a:lnTo>
                  <a:lnTo>
                    <a:pt x="9990" y="0"/>
                  </a:lnTo>
                  <a:lnTo>
                    <a:pt x="9534" y="253"/>
                  </a:lnTo>
                  <a:lnTo>
                    <a:pt x="9084" y="477"/>
                  </a:lnTo>
                  <a:lnTo>
                    <a:pt x="8628" y="669"/>
                  </a:lnTo>
                  <a:lnTo>
                    <a:pt x="8177" y="847"/>
                  </a:lnTo>
                  <a:lnTo>
                    <a:pt x="7726" y="984"/>
                  </a:lnTo>
                  <a:lnTo>
                    <a:pt x="7279" y="1087"/>
                  </a:lnTo>
                  <a:lnTo>
                    <a:pt x="6832" y="1176"/>
                  </a:lnTo>
                  <a:lnTo>
                    <a:pt x="6393" y="1236"/>
                  </a:lnTo>
                  <a:lnTo>
                    <a:pt x="5962" y="1279"/>
                  </a:lnTo>
                  <a:lnTo>
                    <a:pt x="5534" y="1294"/>
                  </a:lnTo>
                  <a:lnTo>
                    <a:pt x="5120" y="1294"/>
                  </a:lnTo>
                  <a:lnTo>
                    <a:pt x="4709" y="1294"/>
                  </a:lnTo>
                  <a:lnTo>
                    <a:pt x="4311" y="1266"/>
                  </a:lnTo>
                  <a:lnTo>
                    <a:pt x="3923" y="1221"/>
                  </a:lnTo>
                  <a:lnTo>
                    <a:pt x="3548" y="1161"/>
                  </a:lnTo>
                  <a:lnTo>
                    <a:pt x="3187" y="1101"/>
                  </a:lnTo>
                  <a:lnTo>
                    <a:pt x="2840" y="1026"/>
                  </a:lnTo>
                  <a:lnTo>
                    <a:pt x="2505" y="954"/>
                  </a:lnTo>
                  <a:lnTo>
                    <a:pt x="2192" y="865"/>
                  </a:lnTo>
                  <a:lnTo>
                    <a:pt x="1889" y="775"/>
                  </a:lnTo>
                  <a:lnTo>
                    <a:pt x="1346" y="579"/>
                  </a:lnTo>
                  <a:lnTo>
                    <a:pt x="882" y="400"/>
                  </a:lnTo>
                  <a:lnTo>
                    <a:pt x="511" y="253"/>
                  </a:lnTo>
                  <a:lnTo>
                    <a:pt x="234" y="118"/>
                  </a:lnTo>
                  <a:lnTo>
                    <a:pt x="0" y="0"/>
                  </a:lnTo>
                  <a:lnTo>
                    <a:pt x="0" y="0"/>
                  </a:lnTo>
                  <a:close/>
                </a:path>
              </a:pathLst>
            </a:custGeom>
            <a:solidFill>
              <a:schemeClr val="bg1"/>
            </a:solidFill>
            <a:ln>
              <a:noFill/>
            </a:ln>
          </p:spPr>
        </p:sp>
        <p:sp>
          <p:nvSpPr>
            <p:cNvPr id="17"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1"/>
          <p:cNvSpPr>
            <a:spLocks noGrp="1"/>
          </p:cNvSpPr>
          <p:nvPr>
            <p:ph type="title"/>
          </p:nvPr>
        </p:nvSpPr>
        <p:spPr>
          <a:xfrm>
            <a:off x="866441" y="2057400"/>
            <a:ext cx="6422004" cy="20955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866441" y="5159399"/>
            <a:ext cx="6422004"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E596A2D-7840-4359-985E-450728AE8298}"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11" name="Rectangle 10"/>
          <p:cNvSpPr/>
          <p:nvPr/>
        </p:nvSpPr>
        <p:spPr>
          <a:xfrm>
            <a:off x="7744507" y="39"/>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12364" y="295730"/>
            <a:ext cx="738909"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3585939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864852" y="921453"/>
            <a:ext cx="6423592" cy="715512"/>
          </a:xfrm>
        </p:spPr>
        <p:txBody>
          <a:bodyPr anchor="ct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66440" y="2489200"/>
            <a:ext cx="2313431"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3"/>
          <p:cNvSpPr>
            <a:spLocks noGrp="1"/>
          </p:cNvSpPr>
          <p:nvPr>
            <p:ph type="body" sz="half" idx="15"/>
          </p:nvPr>
        </p:nvSpPr>
        <p:spPr>
          <a:xfrm>
            <a:off x="866440" y="3147162"/>
            <a:ext cx="2313431" cy="2877717"/>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08471" y="2485332"/>
            <a:ext cx="232675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Text Placeholder 3"/>
          <p:cNvSpPr>
            <a:spLocks noGrp="1"/>
          </p:cNvSpPr>
          <p:nvPr>
            <p:ph type="body" sz="half" idx="16"/>
          </p:nvPr>
        </p:nvSpPr>
        <p:spPr>
          <a:xfrm>
            <a:off x="3408471" y="3147162"/>
            <a:ext cx="2326750" cy="2888367"/>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0" y="2489200"/>
            <a:ext cx="2313740"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3"/>
          <p:cNvSpPr>
            <a:spLocks noGrp="1"/>
          </p:cNvSpPr>
          <p:nvPr>
            <p:ph type="body" sz="half" idx="17"/>
          </p:nvPr>
        </p:nvSpPr>
        <p:spPr>
          <a:xfrm>
            <a:off x="5963820" y="3147162"/>
            <a:ext cx="2313740" cy="2877717"/>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287101" y="2489200"/>
            <a:ext cx="0" cy="3535679"/>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622" y="2489200"/>
            <a:ext cx="0" cy="3535679"/>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E596A2D-7840-4359-985E-450728AE8298}" type="datetimeFigureOut">
              <a:rPr lang="en-US" smtClean="0"/>
              <a:t>7/26/2020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712364" y="295730"/>
            <a:ext cx="738909"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20048375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866441" y="927101"/>
            <a:ext cx="6423592" cy="709864"/>
          </a:xfrm>
        </p:spPr>
        <p:txBody>
          <a:bodyPr anchor="ctr"/>
          <a:lstStyle>
            <a:lvl1pPr>
              <a:defRPr sz="3200"/>
            </a:lvl1pPr>
          </a:lstStyle>
          <a:p>
            <a:r>
              <a:rPr lang="en-US"/>
              <a:t>Click to edit Master title style</a:t>
            </a:r>
            <a:endParaRPr lang="en-US" dirty="0"/>
          </a:p>
        </p:txBody>
      </p:sp>
      <p:sp>
        <p:nvSpPr>
          <p:cNvPr id="3" name="Text Placeholder 2"/>
          <p:cNvSpPr>
            <a:spLocks noGrp="1"/>
          </p:cNvSpPr>
          <p:nvPr>
            <p:ph type="body" idx="1"/>
          </p:nvPr>
        </p:nvSpPr>
        <p:spPr>
          <a:xfrm>
            <a:off x="880390" y="4179595"/>
            <a:ext cx="2295329" cy="657961"/>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021261" y="2489200"/>
            <a:ext cx="2012937"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8"/>
          </p:nvPr>
        </p:nvSpPr>
        <p:spPr>
          <a:xfrm>
            <a:off x="866439" y="4848208"/>
            <a:ext cx="2309279" cy="1176672"/>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430434" y="4179594"/>
            <a:ext cx="2291674" cy="657962"/>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16"/>
          </p:nvPr>
        </p:nvSpPr>
        <p:spPr>
          <a:xfrm>
            <a:off x="3550622" y="2486834"/>
            <a:ext cx="2025182" cy="144970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404318" y="4848209"/>
            <a:ext cx="2317790" cy="1188374"/>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5963820" y="4166523"/>
            <a:ext cx="2304671" cy="681684"/>
          </a:xfrm>
        </p:spPr>
        <p:txBody>
          <a:bodyPr anchor="b">
            <a:noAutofit/>
          </a:bodyPr>
          <a:lstStyle>
            <a:lvl1pPr marL="0" indent="0">
              <a:buNone/>
              <a:defRPr sz="20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17"/>
          </p:nvPr>
        </p:nvSpPr>
        <p:spPr>
          <a:xfrm>
            <a:off x="6104946" y="2489200"/>
            <a:ext cx="2018838" cy="1447342"/>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5963820" y="4848209"/>
            <a:ext cx="2304671" cy="1189427"/>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294441" y="2489200"/>
            <a:ext cx="0" cy="3535679"/>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5849622" y="2489200"/>
            <a:ext cx="0" cy="3548436"/>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EE596A2D-7840-4359-985E-450728AE8298}" type="datetimeFigureOut">
              <a:rPr lang="en-US" smtClean="0"/>
              <a:t>7/26/2020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7712364" y="295730"/>
            <a:ext cx="738909"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1094866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0" name="Title 1"/>
          <p:cNvSpPr>
            <a:spLocks noGrp="1"/>
          </p:cNvSpPr>
          <p:nvPr>
            <p:ph type="title"/>
          </p:nvPr>
        </p:nvSpPr>
        <p:spPr>
          <a:xfrm>
            <a:off x="864852" y="921453"/>
            <a:ext cx="6423592" cy="715512"/>
          </a:xfrm>
        </p:spPr>
        <p:txBody>
          <a:bodyPr anchor="ctr"/>
          <a:lstStyle>
            <a:lvl1pPr>
              <a:defRPr sz="3200"/>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596A2D-7840-4359-985E-450728AE8298}"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7712364" y="295730"/>
            <a:ext cx="738909"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1849435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10" name="Group 9"/>
          <p:cNvGrpSpPr/>
          <p:nvPr/>
        </p:nvGrpSpPr>
        <p:grpSpPr>
          <a:xfrm>
            <a:off x="-2266" y="-2022"/>
            <a:ext cx="9146266" cy="6861037"/>
            <a:chOff x="-2266" y="-2022"/>
            <a:chExt cx="9146266" cy="6861037"/>
          </a:xfrm>
        </p:grpSpPr>
        <p:sp>
          <p:nvSpPr>
            <p:cNvPr id="11" name="Rectangle 10"/>
            <p:cNvSpPr/>
            <p:nvPr/>
          </p:nvSpPr>
          <p:spPr>
            <a:xfrm>
              <a:off x="0" y="0"/>
              <a:ext cx="9144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414867" y="402165"/>
              <a:ext cx="46105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7"/>
            <p:cNvSpPr/>
            <p:nvPr/>
          </p:nvSpPr>
          <p:spPr bwMode="gray">
            <a:xfrm rot="5400000">
              <a:off x="1299309" y="1765596"/>
              <a:ext cx="5995993" cy="3326809"/>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9" name="Freeform 5"/>
            <p:cNvSpPr/>
            <p:nvPr/>
          </p:nvSpPr>
          <p:spPr bwMode="gray">
            <a:xfrm rot="4966650">
              <a:off x="4673046" y="5107506"/>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Vertical Title 1"/>
          <p:cNvSpPr>
            <a:spLocks noGrp="1"/>
          </p:cNvSpPr>
          <p:nvPr>
            <p:ph type="title" orient="vert"/>
          </p:nvPr>
        </p:nvSpPr>
        <p:spPr>
          <a:xfrm>
            <a:off x="6168970" y="1447799"/>
            <a:ext cx="1119474" cy="4571999"/>
          </a:xfrm>
        </p:spPr>
        <p:txBody>
          <a:bodyPr vert="eaVert" anchor="ctr"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866440" y="1447799"/>
            <a:ext cx="4417234" cy="4572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596A2D-7840-4359-985E-450728AE8298}" type="datetimeFigureOut">
              <a:rPr lang="en-US" smtClean="0"/>
              <a:t>7/26/2020</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7744507" y="39"/>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7712364" y="295730"/>
            <a:ext cx="738909" cy="767687"/>
          </a:xfrm>
          <a:prstGeom prst="rect">
            <a:avLst/>
          </a:prstGeom>
        </p:spPr>
        <p:txBody>
          <a:bodyPr/>
          <a:lstStyle>
            <a:lvl1pPr algn="ctr">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92745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6" name="Group 5"/>
          <p:cNvGrpSpPr/>
          <p:nvPr/>
        </p:nvGrpSpPr>
        <p:grpSpPr>
          <a:xfrm>
            <a:off x="-2266" y="-2022"/>
            <a:ext cx="9146266" cy="6861037"/>
            <a:chOff x="-2266" y="-2022"/>
            <a:chExt cx="9146266" cy="6861037"/>
          </a:xfrm>
        </p:grpSpPr>
        <p:sp>
          <p:nvSpPr>
            <p:cNvPr id="19" name="Rectangle 18"/>
            <p:cNvSpPr/>
            <p:nvPr/>
          </p:nvSpPr>
          <p:spPr>
            <a:xfrm>
              <a:off x="0" y="0"/>
              <a:ext cx="9144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rcRect/>
              <a:stretch>
                <a:fillRect l="-16667" r="-16667"/>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5689832" y="-2022"/>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2266"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6299432" y="586841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8" name="Freeform 5"/>
            <p:cNvSpPr/>
            <p:nvPr/>
          </p:nvSpPr>
          <p:spPr bwMode="gray">
            <a:xfrm rot="21010068">
              <a:off x="6359946" y="1790293"/>
              <a:ext cx="2377690" cy="317748"/>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6" name="Freeform 25"/>
            <p:cNvSpPr/>
            <p:nvPr/>
          </p:nvSpPr>
          <p:spPr bwMode="gray">
            <a:xfrm>
              <a:off x="485023" y="1856958"/>
              <a:ext cx="8173954" cy="4535226"/>
            </a:xfrm>
            <a:custGeom>
              <a:avLst/>
              <a:gdLst/>
              <a:ahLst/>
              <a:cxnLst/>
              <a:rect l="0" t="0" r="r" b="b"/>
              <a:pathLst>
                <a:path w="4960" h="2752">
                  <a:moveTo>
                    <a:pt x="0" y="0"/>
                  </a:moveTo>
                  <a:lnTo>
                    <a:pt x="0" y="324"/>
                  </a:lnTo>
                  <a:lnTo>
                    <a:pt x="0" y="1992"/>
                  </a:lnTo>
                  <a:lnTo>
                    <a:pt x="0" y="2752"/>
                  </a:lnTo>
                  <a:lnTo>
                    <a:pt x="4960" y="2752"/>
                  </a:lnTo>
                  <a:lnTo>
                    <a:pt x="4960" y="1992"/>
                  </a:lnTo>
                  <a:lnTo>
                    <a:pt x="4960" y="324"/>
                  </a:lnTo>
                  <a:lnTo>
                    <a:pt x="4960" y="0"/>
                  </a:lnTo>
                  <a:lnTo>
                    <a:pt x="4960" y="0"/>
                  </a:lnTo>
                  <a:lnTo>
                    <a:pt x="4734" y="34"/>
                  </a:lnTo>
                  <a:lnTo>
                    <a:pt x="4510" y="64"/>
                  </a:lnTo>
                  <a:lnTo>
                    <a:pt x="4284" y="90"/>
                  </a:lnTo>
                  <a:lnTo>
                    <a:pt x="4060" y="114"/>
                  </a:lnTo>
                  <a:lnTo>
                    <a:pt x="3836" y="132"/>
                  </a:lnTo>
                  <a:lnTo>
                    <a:pt x="3614" y="146"/>
                  </a:lnTo>
                  <a:lnTo>
                    <a:pt x="3392" y="158"/>
                  </a:lnTo>
                  <a:lnTo>
                    <a:pt x="3174" y="166"/>
                  </a:lnTo>
                  <a:lnTo>
                    <a:pt x="2960" y="172"/>
                  </a:lnTo>
                  <a:lnTo>
                    <a:pt x="2748" y="174"/>
                  </a:lnTo>
                  <a:lnTo>
                    <a:pt x="2542" y="174"/>
                  </a:lnTo>
                  <a:lnTo>
                    <a:pt x="2338" y="174"/>
                  </a:lnTo>
                  <a:lnTo>
                    <a:pt x="2140" y="170"/>
                  </a:lnTo>
                  <a:lnTo>
                    <a:pt x="1948" y="164"/>
                  </a:lnTo>
                  <a:lnTo>
                    <a:pt x="1762" y="156"/>
                  </a:lnTo>
                  <a:lnTo>
                    <a:pt x="1582" y="148"/>
                  </a:lnTo>
                  <a:lnTo>
                    <a:pt x="1410" y="138"/>
                  </a:lnTo>
                  <a:lnTo>
                    <a:pt x="1244" y="128"/>
                  </a:lnTo>
                  <a:lnTo>
                    <a:pt x="1088" y="116"/>
                  </a:lnTo>
                  <a:lnTo>
                    <a:pt x="938" y="104"/>
                  </a:lnTo>
                  <a:lnTo>
                    <a:pt x="668" y="78"/>
                  </a:lnTo>
                  <a:lnTo>
                    <a:pt x="438" y="54"/>
                  </a:lnTo>
                  <a:lnTo>
                    <a:pt x="254" y="34"/>
                  </a:lnTo>
                  <a:lnTo>
                    <a:pt x="116" y="16"/>
                  </a:lnTo>
                  <a:lnTo>
                    <a:pt x="0" y="0"/>
                  </a:lnTo>
                  <a:lnTo>
                    <a:pt x="0" y="0"/>
                  </a:lnTo>
                  <a:close/>
                </a:path>
              </a:pathLst>
            </a:custGeom>
            <a:solidFill>
              <a:schemeClr val="bg1"/>
            </a:solidFill>
            <a:ln>
              <a:noFill/>
            </a:ln>
          </p:spPr>
        </p:sp>
        <p:sp>
          <p:nvSpPr>
            <p:cNvPr id="27" name="Freeform 5"/>
            <p:cNvSpPr>
              <a:spLocks noEditPoints="1"/>
            </p:cNvSpPr>
            <p:nvPr/>
          </p:nvSpPr>
          <p:spPr bwMode="gray">
            <a:xfrm>
              <a:off x="0" y="508"/>
              <a:ext cx="9144000" cy="6858000"/>
            </a:xfrm>
            <a:custGeom>
              <a:avLst/>
              <a:gdLst/>
              <a:ahLst/>
              <a:cxnLst/>
              <a:rect l="0" t="0" r="r" b="b"/>
              <a:pathLst>
                <a:path w="5760" h="4320">
                  <a:moveTo>
                    <a:pt x="0" y="0"/>
                  </a:moveTo>
                  <a:lnTo>
                    <a:pt x="0" y="4320"/>
                  </a:lnTo>
                  <a:lnTo>
                    <a:pt x="5760" y="4320"/>
                  </a:lnTo>
                  <a:lnTo>
                    <a:pt x="5760" y="0"/>
                  </a:lnTo>
                  <a:lnTo>
                    <a:pt x="0" y="0"/>
                  </a:lnTo>
                  <a:close/>
                  <a:moveTo>
                    <a:pt x="5444" y="4004"/>
                  </a:moveTo>
                  <a:lnTo>
                    <a:pt x="324" y="4004"/>
                  </a:lnTo>
                  <a:lnTo>
                    <a:pt x="324" y="324"/>
                  </a:lnTo>
                  <a:lnTo>
                    <a:pt x="5444" y="324"/>
                  </a:lnTo>
                  <a:lnTo>
                    <a:pt x="5444" y="400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sp>
      </p:grpSp>
      <p:sp>
        <p:nvSpPr>
          <p:cNvPr id="2" name="Title Placeholder 1"/>
          <p:cNvSpPr>
            <a:spLocks noGrp="1"/>
          </p:cNvSpPr>
          <p:nvPr>
            <p:ph type="title"/>
          </p:nvPr>
        </p:nvSpPr>
        <p:spPr bwMode="gray">
          <a:xfrm>
            <a:off x="866441" y="927099"/>
            <a:ext cx="6345260" cy="709865"/>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866441" y="2489201"/>
            <a:ext cx="6345260" cy="353059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60111" y="6377097"/>
            <a:ext cx="990599" cy="228659"/>
          </a:xfrm>
          <a:prstGeom prst="rect">
            <a:avLst/>
          </a:prstGeom>
        </p:spPr>
        <p:txBody>
          <a:bodyPr vert="horz" lIns="91440" tIns="45720" rIns="91440" bIns="45720" rtlCol="0" anchor="t" anchorCtr="0"/>
          <a:lstStyle>
            <a:lvl1pPr algn="r">
              <a:defRPr sz="900" b="1" i="0">
                <a:solidFill>
                  <a:schemeClr val="accent1"/>
                </a:solidFill>
              </a:defRPr>
            </a:lvl1pPr>
          </a:lstStyle>
          <a:p>
            <a:fld id="{EE596A2D-7840-4359-985E-450728AE8298}" type="datetimeFigureOut">
              <a:rPr lang="en-US" smtClean="0"/>
              <a:t>7/26/2020</a:t>
            </a:fld>
            <a:endParaRPr lang="en-US"/>
          </a:p>
        </p:txBody>
      </p:sp>
      <p:sp>
        <p:nvSpPr>
          <p:cNvPr id="5" name="Footer Placeholder 4"/>
          <p:cNvSpPr>
            <a:spLocks noGrp="1"/>
          </p:cNvSpPr>
          <p:nvPr>
            <p:ph type="ftr" sz="quarter" idx="3"/>
          </p:nvPr>
        </p:nvSpPr>
        <p:spPr>
          <a:xfrm>
            <a:off x="590842" y="6373195"/>
            <a:ext cx="3859795" cy="228659"/>
          </a:xfrm>
          <a:prstGeom prst="rect">
            <a:avLst/>
          </a:prstGeom>
        </p:spPr>
        <p:txBody>
          <a:bodyPr vert="horz" lIns="91440" tIns="45720" rIns="91440" bIns="45720" rtlCol="0" anchor="b"/>
          <a:lstStyle>
            <a:lvl1pPr algn="l">
              <a:defRPr sz="900" b="1" i="0">
                <a:solidFill>
                  <a:schemeClr val="accent1"/>
                </a:solidFill>
              </a:defRPr>
            </a:lvl1pPr>
          </a:lstStyle>
          <a:p>
            <a:endParaRPr lang="en-US"/>
          </a:p>
        </p:txBody>
      </p:sp>
      <p:sp>
        <p:nvSpPr>
          <p:cNvPr id="29" name="Rectangle 28"/>
          <p:cNvSpPr/>
          <p:nvPr/>
        </p:nvSpPr>
        <p:spPr>
          <a:xfrm>
            <a:off x="7745644" y="0"/>
            <a:ext cx="685800" cy="109945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33" name="Slide Number Placeholder 5"/>
          <p:cNvSpPr>
            <a:spLocks noGrp="1"/>
          </p:cNvSpPr>
          <p:nvPr>
            <p:ph type="sldNum" sz="quarter" idx="4"/>
          </p:nvPr>
        </p:nvSpPr>
        <p:spPr bwMode="gray">
          <a:xfrm>
            <a:off x="7678616" y="295730"/>
            <a:ext cx="791308" cy="767687"/>
          </a:xfrm>
          <a:prstGeom prst="rect">
            <a:avLst/>
          </a:prstGeom>
        </p:spPr>
        <p:txBody>
          <a:bodyPr anchor="b"/>
          <a:lstStyle>
            <a:lvl1pPr algn="ctr">
              <a:defRPr sz="2800">
                <a:solidFill>
                  <a:schemeClr val="bg1"/>
                </a:solidFill>
              </a:defRPr>
            </a:lvl1pPr>
          </a:lstStyle>
          <a:p>
            <a:fld id="{AC1F72BF-2D01-4CC7-8D53-4FE0CE9758A6}" type="slidenum">
              <a:rPr lang="en-US" smtClean="0"/>
              <a:t>‹#›</a:t>
            </a:fld>
            <a:endParaRPr lang="en-US"/>
          </a:p>
        </p:txBody>
      </p:sp>
    </p:spTree>
    <p:extLst>
      <p:ext uri="{BB962C8B-B14F-4D97-AF65-F5344CB8AC3E}">
        <p14:creationId xmlns:p14="http://schemas.microsoft.com/office/powerpoint/2010/main" val="2621926761"/>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 id="2147483824" r:id="rId12"/>
    <p:sldLayoutId id="2147483825" r:id="rId13"/>
    <p:sldLayoutId id="2147483826" r:id="rId14"/>
    <p:sldLayoutId id="2147483827" r:id="rId15"/>
    <p:sldLayoutId id="2147483828" r:id="rId16"/>
    <p:sldLayoutId id="2147483829" r:id="rId17"/>
  </p:sldLayoutIdLst>
  <p:txStyles>
    <p:titleStyle>
      <a:lvl1pPr algn="l" defTabSz="457200" rtl="0" eaLnBrk="1" latinLnBrk="0" hangingPunct="1">
        <a:spcBef>
          <a:spcPct val="0"/>
        </a:spcBef>
        <a:buNone/>
        <a:defRPr sz="3200" b="0" i="0" kern="120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685800" indent="-283464"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96012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23444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150876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18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0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225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24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RED-FOOTED BOBBY BIRD</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19672" y="1484784"/>
            <a:ext cx="4968552" cy="4320480"/>
          </a:xfrm>
        </p:spPr>
      </p:pic>
    </p:spTree>
    <p:extLst>
      <p:ext uri="{BB962C8B-B14F-4D97-AF65-F5344CB8AC3E}">
        <p14:creationId xmlns:p14="http://schemas.microsoft.com/office/powerpoint/2010/main" val="3330613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Table of Contents</a:t>
            </a:r>
          </a:p>
        </p:txBody>
      </p:sp>
      <p:sp>
        <p:nvSpPr>
          <p:cNvPr id="3" name="Content Placeholder 2"/>
          <p:cNvSpPr>
            <a:spLocks noGrp="1"/>
          </p:cNvSpPr>
          <p:nvPr>
            <p:ph idx="1"/>
          </p:nvPr>
        </p:nvSpPr>
        <p:spPr/>
        <p:txBody>
          <a:bodyPr>
            <a:normAutofit fontScale="92500" lnSpcReduction="20000"/>
          </a:bodyPr>
          <a:lstStyle/>
          <a:p>
            <a:pPr marL="514350" indent="-514350">
              <a:buAutoNum type="arabicPeriod"/>
            </a:pPr>
            <a:r>
              <a:rPr lang="en-US" dirty="0"/>
              <a:t>Species overview</a:t>
            </a:r>
          </a:p>
          <a:p>
            <a:pPr marL="514350" indent="-514350">
              <a:buAutoNum type="arabicPeriod"/>
            </a:pPr>
            <a:r>
              <a:rPr lang="en-US" dirty="0"/>
              <a:t>Physical and chemical environment</a:t>
            </a:r>
          </a:p>
          <a:p>
            <a:pPr marL="514350" indent="-514350">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Factors influencing their biological community  and ecology  </a:t>
            </a:r>
            <a:br>
              <a:rPr lang="en-KE" sz="1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p>
          <a:p>
            <a:pPr marL="514350" indent="-514350">
              <a:buAutoNum type="arabicPeriod"/>
            </a:pPr>
            <a:r>
              <a:rPr lang="en-US" dirty="0"/>
              <a:t>Behavior of organism</a:t>
            </a:r>
          </a:p>
          <a:p>
            <a:pPr marL="514350" indent="-514350">
              <a:buAutoNum type="arabicPeriod"/>
            </a:pPr>
            <a:r>
              <a:rPr lang="en-US" dirty="0"/>
              <a:t>Food supply</a:t>
            </a:r>
          </a:p>
          <a:p>
            <a:pPr marL="514350" indent="-514350">
              <a:buAutoNum type="arabicPeriod"/>
            </a:pPr>
            <a:r>
              <a:rPr lang="en-US" dirty="0"/>
              <a:t>Diseases</a:t>
            </a:r>
          </a:p>
          <a:p>
            <a:pPr marL="514350" indent="-514350">
              <a:buAutoNum type="arabicPeriod"/>
            </a:pPr>
            <a:r>
              <a:rPr lang="en-US" dirty="0"/>
              <a:t>Predators</a:t>
            </a:r>
          </a:p>
          <a:p>
            <a:pPr marL="514350" indent="-514350">
              <a:buAutoNum type="arabicPeriod"/>
            </a:pPr>
            <a:r>
              <a:rPr lang="en-US" dirty="0"/>
              <a:t>Parasites</a:t>
            </a:r>
          </a:p>
          <a:p>
            <a:pPr marL="514350" indent="-514350">
              <a:buAutoNum type="arabicPeriod"/>
            </a:pPr>
            <a:r>
              <a:rPr lang="en-US" dirty="0"/>
              <a:t>Conclusion</a:t>
            </a:r>
          </a:p>
          <a:p>
            <a:pPr marL="514350" indent="-514350">
              <a:buAutoNum type="arabicPeriod"/>
            </a:pPr>
            <a:r>
              <a:rPr lang="en-US" dirty="0"/>
              <a:t>References</a:t>
            </a:r>
          </a:p>
          <a:p>
            <a:pPr marL="514350" indent="-514350">
              <a:buAutoNum type="arabicPeriod"/>
            </a:pPr>
            <a:endParaRPr lang="en-US" dirty="0"/>
          </a:p>
        </p:txBody>
      </p:sp>
    </p:spTree>
    <p:extLst>
      <p:ext uri="{BB962C8B-B14F-4D97-AF65-F5344CB8AC3E}">
        <p14:creationId xmlns:p14="http://schemas.microsoft.com/office/powerpoint/2010/main" val="3522657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5375"/>
            <a:ext cx="8229600" cy="1143000"/>
          </a:xfrm>
        </p:spPr>
        <p:txBody>
          <a:bodyPr/>
          <a:lstStyle/>
          <a:p>
            <a:r>
              <a:rPr lang="en-US" dirty="0"/>
              <a:t>1. Species Overview</a:t>
            </a:r>
          </a:p>
        </p:txBody>
      </p:sp>
      <p:sp>
        <p:nvSpPr>
          <p:cNvPr id="3" name="Content Placeholder 2"/>
          <p:cNvSpPr>
            <a:spLocks noGrp="1"/>
          </p:cNvSpPr>
          <p:nvPr>
            <p:ph idx="1"/>
          </p:nvPr>
        </p:nvSpPr>
        <p:spPr/>
        <p:txBody>
          <a:bodyPr>
            <a:normAutofit/>
          </a:bodyPr>
          <a:lstStyle/>
          <a:p>
            <a:r>
              <a:rPr lang="en-US" dirty="0"/>
              <a:t>The red-footed booby bird is a brightly colored species found in the Galapagos Island. </a:t>
            </a:r>
          </a:p>
          <a:p>
            <a:r>
              <a:rPr lang="en-US" dirty="0"/>
              <a:t>The bird’s scientific name is </a:t>
            </a:r>
            <a:r>
              <a:rPr lang="en-US" i="1" dirty="0"/>
              <a:t>Sula sula </a:t>
            </a:r>
            <a:r>
              <a:rPr lang="en-US" dirty="0"/>
              <a:t>while in Spanish it is known as </a:t>
            </a:r>
            <a:r>
              <a:rPr lang="en-US" i="1" dirty="0"/>
              <a:t>Piquero de patas rojas </a:t>
            </a:r>
            <a:r>
              <a:rPr lang="en-US" dirty="0"/>
              <a:t>(Conservation Trust, 2018). </a:t>
            </a:r>
          </a:p>
          <a:p>
            <a:r>
              <a:rPr lang="en-US" dirty="0"/>
              <a:t>The red-footed booby bird has an average size of 70 cm with the largest bird measuring 76cm to 1 meter. </a:t>
            </a:r>
          </a:p>
          <a:p>
            <a:r>
              <a:rPr lang="en-US" dirty="0"/>
              <a:t>Additionally, the largest bird of the species weighs 1kg. </a:t>
            </a:r>
          </a:p>
          <a:p>
            <a:pPr marL="0" indent="0">
              <a:buNone/>
            </a:pPr>
            <a:endParaRPr lang="en-US" dirty="0"/>
          </a:p>
          <a:p>
            <a:pPr marL="0" indent="0">
              <a:buNone/>
            </a:pPr>
            <a:endParaRPr lang="en-US" dirty="0"/>
          </a:p>
          <a:p>
            <a:pPr marL="0" indent="0">
              <a:buNone/>
            </a:pPr>
            <a:endParaRPr lang="en-US" dirty="0"/>
          </a:p>
          <a:p>
            <a:pPr marL="0" indent="0">
              <a:buNone/>
            </a:pPr>
            <a:endParaRPr lang="en-US" i="1" dirty="0"/>
          </a:p>
        </p:txBody>
      </p:sp>
    </p:spTree>
    <p:extLst>
      <p:ext uri="{BB962C8B-B14F-4D97-AF65-F5344CB8AC3E}">
        <p14:creationId xmlns:p14="http://schemas.microsoft.com/office/powerpoint/2010/main" val="29195894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2. Physical and Chemical Environment</a:t>
            </a:r>
          </a:p>
        </p:txBody>
      </p:sp>
      <p:sp>
        <p:nvSpPr>
          <p:cNvPr id="3" name="Content Placeholder 2"/>
          <p:cNvSpPr>
            <a:spLocks noGrp="1"/>
          </p:cNvSpPr>
          <p:nvPr>
            <p:ph idx="1"/>
          </p:nvPr>
        </p:nvSpPr>
        <p:spPr/>
        <p:txBody>
          <a:bodyPr>
            <a:normAutofit fontScale="92500" lnSpcReduction="10000"/>
          </a:bodyPr>
          <a:lstStyle/>
          <a:p>
            <a:r>
              <a:rPr lang="en-US" dirty="0"/>
              <a:t>The red-footed booby bird may be found in sub-tropical and tropical regions of Indian, Pacific, and Atlantic Oceans</a:t>
            </a:r>
          </a:p>
          <a:p>
            <a:r>
              <a:rPr lang="en-US" dirty="0"/>
              <a:t>In Galapagos, the birds nest in San Cristobal, Genovesa, and Archipelago.</a:t>
            </a:r>
          </a:p>
          <a:p>
            <a:r>
              <a:rPr lang="en-US" dirty="0"/>
              <a:t>The bird is surrounded by a diversity of sophisticated flora and fauna species that are endemic (National Geographic, 2018).</a:t>
            </a:r>
          </a:p>
          <a:p>
            <a:r>
              <a:rPr lang="en-US" dirty="0"/>
              <a:t>The bird’s host island is close to the equator and receives cool ocean currents periodically. </a:t>
            </a:r>
          </a:p>
          <a:p>
            <a:r>
              <a:rPr lang="en-US" dirty="0"/>
              <a:t>Additionally, the environment experiences a mix of temperate and tropical climates. </a:t>
            </a:r>
          </a:p>
        </p:txBody>
      </p:sp>
    </p:spTree>
    <p:extLst>
      <p:ext uri="{BB962C8B-B14F-4D97-AF65-F5344CB8AC3E}">
        <p14:creationId xmlns:p14="http://schemas.microsoft.com/office/powerpoint/2010/main" val="11874908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1683F-FCB6-4297-A513-8635CF10B54F}"/>
              </a:ext>
            </a:extLst>
          </p:cNvPr>
          <p:cNvSpPr>
            <a:spLocks noGrp="1"/>
          </p:cNvSpPr>
          <p:nvPr>
            <p:ph type="title"/>
          </p:nvPr>
        </p:nvSpPr>
        <p:spPr>
          <a:xfrm>
            <a:off x="866441" y="838201"/>
            <a:ext cx="6345260" cy="798764"/>
          </a:xfrm>
        </p:spPr>
        <p:txBody>
          <a:bodyPr/>
          <a:lstStyle/>
          <a:p>
            <a:r>
              <a:rPr lang="en-US" sz="2400" b="1" dirty="0">
                <a:effectLst/>
                <a:latin typeface="Times New Roman" panose="02020603050405020304" pitchFamily="18" charset="0"/>
                <a:ea typeface="Calibri" panose="020F0502020204030204" pitchFamily="34" charset="0"/>
                <a:cs typeface="Times New Roman" panose="02020603050405020304" pitchFamily="18" charset="0"/>
              </a:rPr>
              <a:t>Factors influencing their biological community  and ecology  </a:t>
            </a:r>
            <a:br>
              <a:rPr lang="en-KE" sz="2400" dirty="0">
                <a:effectLst/>
                <a:latin typeface="Times New Roman" panose="02020603050405020304" pitchFamily="18" charset="0"/>
                <a:ea typeface="Calibri" panose="020F0502020204030204" pitchFamily="34" charset="0"/>
                <a:cs typeface="Times New Roman" panose="02020603050405020304" pitchFamily="18" charset="0"/>
              </a:rPr>
            </a:br>
            <a:endParaRPr lang="en-KE" sz="24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BCE20715-E8E1-4687-85DE-8DCC5B700A06}"/>
              </a:ext>
            </a:extLst>
          </p:cNvPr>
          <p:cNvSpPr>
            <a:spLocks noGrp="1"/>
          </p:cNvSpPr>
          <p:nvPr>
            <p:ph idx="1"/>
          </p:nvPr>
        </p:nvSpPr>
        <p:spPr/>
        <p:txBody>
          <a:bodyPr/>
          <a:lstStyle/>
          <a:p>
            <a:pPr>
              <a:lnSpc>
                <a:spcPct val="107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Adequate food supply</a:t>
            </a:r>
            <a:endParaRPr lang="en-KE"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Favorable temperatures</a:t>
            </a:r>
            <a:endParaRPr lang="en-KE"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Availability of water </a:t>
            </a:r>
            <a:endParaRPr lang="en-KE"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Little to no attack by diseases</a:t>
            </a:r>
            <a:endParaRPr lang="en-KE" sz="18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Good nesting sites </a:t>
            </a:r>
            <a:endParaRPr lang="en-KE" sz="1800" dirty="0">
              <a:effectLst/>
              <a:latin typeface="Times New Roman" panose="02020603050405020304" pitchFamily="18"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Less predators</a:t>
            </a:r>
            <a:endParaRPr lang="en-KE"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91932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 Behavior of organism</a:t>
            </a:r>
          </a:p>
        </p:txBody>
      </p:sp>
      <p:sp>
        <p:nvSpPr>
          <p:cNvPr id="3" name="Content Placeholder 2"/>
          <p:cNvSpPr>
            <a:spLocks noGrp="1"/>
          </p:cNvSpPr>
          <p:nvPr>
            <p:ph idx="1"/>
          </p:nvPr>
        </p:nvSpPr>
        <p:spPr/>
        <p:txBody>
          <a:bodyPr>
            <a:normAutofit/>
          </a:bodyPr>
          <a:lstStyle/>
          <a:p>
            <a:r>
              <a:rPr lang="en-US" dirty="0"/>
              <a:t>The red-footed booby bird has distinctive behavior.</a:t>
            </a:r>
          </a:p>
          <a:p>
            <a:r>
              <a:rPr lang="en-US" dirty="0"/>
              <a:t>Scientists contend that the bird is a strong flyer with the ability to fly up to 90 miles when searching for food.</a:t>
            </a:r>
          </a:p>
          <a:p>
            <a:r>
              <a:rPr lang="en-US" dirty="0"/>
              <a:t>Additionally, the birds forage for food in groups.</a:t>
            </a:r>
          </a:p>
          <a:p>
            <a:r>
              <a:rPr lang="en-US" dirty="0"/>
              <a:t>The bird has an aerodynamic body, long bill, closeable nostrils,  and long wings suitable for diving when in search of food.</a:t>
            </a:r>
          </a:p>
          <a:p>
            <a:endParaRPr lang="en-US" dirty="0"/>
          </a:p>
          <a:p>
            <a:endParaRPr lang="en-US" dirty="0"/>
          </a:p>
        </p:txBody>
      </p:sp>
    </p:spTree>
    <p:extLst>
      <p:ext uri="{BB962C8B-B14F-4D97-AF65-F5344CB8AC3E}">
        <p14:creationId xmlns:p14="http://schemas.microsoft.com/office/powerpoint/2010/main" val="1787939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Food Supply</a:t>
            </a:r>
          </a:p>
        </p:txBody>
      </p:sp>
      <p:sp>
        <p:nvSpPr>
          <p:cNvPr id="3" name="Content Placeholder 2"/>
          <p:cNvSpPr>
            <a:spLocks noGrp="1"/>
          </p:cNvSpPr>
          <p:nvPr>
            <p:ph idx="1"/>
          </p:nvPr>
        </p:nvSpPr>
        <p:spPr/>
        <p:txBody>
          <a:bodyPr>
            <a:normAutofit/>
          </a:bodyPr>
          <a:lstStyle/>
          <a:p>
            <a:r>
              <a:rPr lang="en-US" dirty="0"/>
              <a:t>The red-footed booby bird’s main food supply is from the flying fish of the Pacific Ocean.</a:t>
            </a:r>
          </a:p>
          <a:p>
            <a:r>
              <a:rPr lang="en-US" dirty="0"/>
              <a:t>Additionally, the bird feeds on squid and tropical fishes that are small in sizes.</a:t>
            </a:r>
          </a:p>
          <a:p>
            <a:r>
              <a:rPr lang="en-US" dirty="0"/>
              <a:t>Scientists contend that the red-footed booby bird can easily spot a flying fish from a remarkable height from the ocean.</a:t>
            </a:r>
          </a:p>
          <a:p>
            <a:r>
              <a:rPr lang="en-US" dirty="0"/>
              <a:t>According to scholars, the flying fish that the birds feed on have an astounding size of ten to eleven inches. </a:t>
            </a:r>
          </a:p>
          <a:p>
            <a:endParaRPr lang="en-US" dirty="0"/>
          </a:p>
        </p:txBody>
      </p:sp>
    </p:spTree>
    <p:extLst>
      <p:ext uri="{BB962C8B-B14F-4D97-AF65-F5344CB8AC3E}">
        <p14:creationId xmlns:p14="http://schemas.microsoft.com/office/powerpoint/2010/main" val="2144695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5. Diseases</a:t>
            </a:r>
          </a:p>
        </p:txBody>
      </p:sp>
      <p:sp>
        <p:nvSpPr>
          <p:cNvPr id="3" name="Content Placeholder 2"/>
          <p:cNvSpPr>
            <a:spLocks noGrp="1"/>
          </p:cNvSpPr>
          <p:nvPr>
            <p:ph idx="1"/>
          </p:nvPr>
        </p:nvSpPr>
        <p:spPr/>
        <p:txBody>
          <a:bodyPr>
            <a:normAutofit lnSpcReduction="10000"/>
          </a:bodyPr>
          <a:lstStyle/>
          <a:p>
            <a:r>
              <a:rPr lang="en-US" dirty="0"/>
              <a:t>Scientists assert that the red-footed bird may develop diseases from time to time.</a:t>
            </a:r>
          </a:p>
          <a:p>
            <a:r>
              <a:rPr lang="en-US" dirty="0"/>
              <a:t>The diseases may be from the surrounding ecology, or they may ensue from internal physiobiological problems.</a:t>
            </a:r>
          </a:p>
          <a:p>
            <a:r>
              <a:rPr lang="en-US" dirty="0"/>
              <a:t>Some of the diseases that the bird may catch include avian malaria, avipoxvirus, and salmonella. </a:t>
            </a:r>
          </a:p>
          <a:p>
            <a:r>
              <a:rPr lang="en-US" dirty="0"/>
              <a:t>Additionally, the red-footed booby bird may develop infections that are caused by the infestation of parasites and lice. </a:t>
            </a:r>
          </a:p>
          <a:p>
            <a:pPr marL="0" indent="0">
              <a:buNone/>
            </a:pPr>
            <a:r>
              <a:rPr lang="en-US" dirty="0"/>
              <a:t> </a:t>
            </a:r>
          </a:p>
        </p:txBody>
      </p:sp>
    </p:spTree>
    <p:extLst>
      <p:ext uri="{BB962C8B-B14F-4D97-AF65-F5344CB8AC3E}">
        <p14:creationId xmlns:p14="http://schemas.microsoft.com/office/powerpoint/2010/main" val="20558980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6.Predators</a:t>
            </a:r>
          </a:p>
        </p:txBody>
      </p:sp>
      <p:sp>
        <p:nvSpPr>
          <p:cNvPr id="3" name="Content Placeholder 2"/>
          <p:cNvSpPr>
            <a:spLocks noGrp="1"/>
          </p:cNvSpPr>
          <p:nvPr>
            <p:ph idx="1"/>
          </p:nvPr>
        </p:nvSpPr>
        <p:spPr/>
        <p:txBody>
          <a:bodyPr>
            <a:normAutofit/>
          </a:bodyPr>
          <a:lstStyle/>
          <a:p>
            <a:r>
              <a:rPr lang="en-US" dirty="0"/>
              <a:t>The red-footed booby birds have several predators.</a:t>
            </a:r>
          </a:p>
          <a:p>
            <a:r>
              <a:rPr lang="en-US" dirty="0"/>
              <a:t>Natural predators include larger birds, such as owls.</a:t>
            </a:r>
          </a:p>
          <a:p>
            <a:r>
              <a:rPr lang="en-US" dirty="0"/>
              <a:t>Additionally, other birds of prey, such as the Galapagos Hawk, may act as predators of the red-footed booby bird.</a:t>
            </a:r>
          </a:p>
          <a:p>
            <a:r>
              <a:rPr lang="en-US" dirty="0"/>
              <a:t>Furthermore, the bird’s eggs are often predated by other animals in the Galapagos Islands.</a:t>
            </a:r>
          </a:p>
          <a:p>
            <a:r>
              <a:rPr lang="en-US" dirty="0"/>
              <a:t>However, pollution from human activities threatens the birds’ existence more. </a:t>
            </a:r>
          </a:p>
        </p:txBody>
      </p:sp>
    </p:spTree>
    <p:extLst>
      <p:ext uri="{BB962C8B-B14F-4D97-AF65-F5344CB8AC3E}">
        <p14:creationId xmlns:p14="http://schemas.microsoft.com/office/powerpoint/2010/main" val="5625215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7. Parasites</a:t>
            </a:r>
          </a:p>
        </p:txBody>
      </p:sp>
      <p:sp>
        <p:nvSpPr>
          <p:cNvPr id="3" name="Content Placeholder 2"/>
          <p:cNvSpPr>
            <a:spLocks noGrp="1"/>
          </p:cNvSpPr>
          <p:nvPr>
            <p:ph idx="1"/>
          </p:nvPr>
        </p:nvSpPr>
        <p:spPr/>
        <p:txBody>
          <a:bodyPr>
            <a:normAutofit lnSpcReduction="10000"/>
          </a:bodyPr>
          <a:lstStyle/>
          <a:p>
            <a:r>
              <a:rPr lang="en-US" dirty="0"/>
              <a:t>The red-footed booby bird has several parasites that affects its metabolism.</a:t>
            </a:r>
          </a:p>
          <a:p>
            <a:r>
              <a:rPr lang="en-US" dirty="0"/>
              <a:t>For instance, parasites, such as biting flies and vector mosquitoes host pathogens, such as the avian pox virus that affects the bird (National Geographic, 2018).  </a:t>
            </a:r>
          </a:p>
          <a:p>
            <a:r>
              <a:rPr lang="en-US" dirty="0"/>
              <a:t>Moreover, the bird may be harmed by the obligate dipteran parasite, scientifically known as the </a:t>
            </a:r>
            <a:r>
              <a:rPr lang="en-US" i="1" dirty="0"/>
              <a:t>Philornis downsi </a:t>
            </a:r>
            <a:r>
              <a:rPr lang="en-US" dirty="0"/>
              <a:t>fly. </a:t>
            </a:r>
          </a:p>
          <a:p>
            <a:r>
              <a:rPr lang="en-US" dirty="0"/>
              <a:t>Further, the red-footed booby bird may be a victim of the avian cholera parasite that results in health complications for the bird. </a:t>
            </a:r>
          </a:p>
          <a:p>
            <a:pPr marL="0" indent="0">
              <a:buNone/>
            </a:pPr>
            <a:endParaRPr lang="en-US" dirty="0"/>
          </a:p>
        </p:txBody>
      </p:sp>
    </p:spTree>
    <p:extLst>
      <p:ext uri="{BB962C8B-B14F-4D97-AF65-F5344CB8AC3E}">
        <p14:creationId xmlns:p14="http://schemas.microsoft.com/office/powerpoint/2010/main" val="341318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8. Conclusion</a:t>
            </a:r>
          </a:p>
        </p:txBody>
      </p:sp>
      <p:sp>
        <p:nvSpPr>
          <p:cNvPr id="3" name="Content Placeholder 2"/>
          <p:cNvSpPr>
            <a:spLocks noGrp="1"/>
          </p:cNvSpPr>
          <p:nvPr>
            <p:ph idx="1"/>
          </p:nvPr>
        </p:nvSpPr>
        <p:spPr/>
        <p:txBody>
          <a:bodyPr>
            <a:normAutofit fontScale="92500" lnSpcReduction="10000"/>
          </a:bodyPr>
          <a:lstStyle/>
          <a:p>
            <a:r>
              <a:rPr lang="en-US" dirty="0"/>
              <a:t>The red-footed bird is an avian species found in the Galapagos Island.</a:t>
            </a:r>
          </a:p>
          <a:p>
            <a:r>
              <a:rPr lang="en-US" dirty="0"/>
              <a:t>The bird is surrounded by endemic flora and fauna.</a:t>
            </a:r>
          </a:p>
          <a:p>
            <a:r>
              <a:rPr lang="en-US" dirty="0"/>
              <a:t>Additionally, the bird has a unique physique that plays a vital role in its feeding behavior.</a:t>
            </a:r>
          </a:p>
          <a:p>
            <a:r>
              <a:rPr lang="en-US" dirty="0"/>
              <a:t>Scientists contend that the red-footed booby bird sometimes experiences diseases, such as the avian malaria, avipoxvirus, and salmonella sp. </a:t>
            </a:r>
          </a:p>
          <a:p>
            <a:r>
              <a:rPr lang="en-US" dirty="0"/>
              <a:t>Parasites, such as the avian pox virus, botulism, and avian cholera also harms the bird. </a:t>
            </a:r>
          </a:p>
          <a:p>
            <a:r>
              <a:rPr lang="en-US" dirty="0"/>
              <a:t>Nevertheless, the red-footed booby bird is a phenomenal species. </a:t>
            </a:r>
          </a:p>
          <a:p>
            <a:endParaRPr lang="en-US" dirty="0"/>
          </a:p>
        </p:txBody>
      </p:sp>
    </p:spTree>
    <p:extLst>
      <p:ext uri="{BB962C8B-B14F-4D97-AF65-F5344CB8AC3E}">
        <p14:creationId xmlns:p14="http://schemas.microsoft.com/office/powerpoint/2010/main" val="18961409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9.References</a:t>
            </a:r>
          </a:p>
        </p:txBody>
      </p:sp>
      <p:sp>
        <p:nvSpPr>
          <p:cNvPr id="3" name="Content Placeholder 2"/>
          <p:cNvSpPr>
            <a:spLocks noGrp="1"/>
          </p:cNvSpPr>
          <p:nvPr>
            <p:ph idx="1"/>
          </p:nvPr>
        </p:nvSpPr>
        <p:spPr/>
        <p:txBody>
          <a:bodyPr>
            <a:normAutofit fontScale="92500" lnSpcReduction="10000"/>
          </a:bodyPr>
          <a:lstStyle/>
          <a:p>
            <a:r>
              <a:rPr lang="en-US" dirty="0"/>
              <a:t>References</a:t>
            </a:r>
          </a:p>
          <a:p>
            <a:r>
              <a:rPr lang="en-US" dirty="0"/>
              <a:t>Conservation Trust. (2018, December 14). Red-footed booby. Retrieved from https://galapagosconservation.org.uk/wildlife/red-footed-booby/</a:t>
            </a:r>
          </a:p>
          <a:p>
            <a:r>
              <a:rPr lang="en-US" dirty="0"/>
              <a:t>National Geographic Society. (2019, August 23). Galapagos Islands. Retrieved from https://www.nationalgeographic.org/encyclopedia/galapagos-islands/</a:t>
            </a:r>
          </a:p>
          <a:p>
            <a:r>
              <a:rPr lang="en-US" dirty="0"/>
              <a:t>National Geographic. (2018, October 2). Red-footed booby. Retrieved from https://www.nationalgeographic.com/animals/birds/r/red-footed-booby/</a:t>
            </a:r>
          </a:p>
          <a:p>
            <a:endParaRPr lang="en-US" dirty="0"/>
          </a:p>
        </p:txBody>
      </p:sp>
    </p:spTree>
    <p:extLst>
      <p:ext uri="{BB962C8B-B14F-4D97-AF65-F5344CB8AC3E}">
        <p14:creationId xmlns:p14="http://schemas.microsoft.com/office/powerpoint/2010/main" val="338483400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D0CB"/>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Ion Boardroom</Template>
  <TotalTime>225</TotalTime>
  <Words>1360</Words>
  <Application>Microsoft Office PowerPoint</Application>
  <PresentationFormat>On-screen Show (4:3)</PresentationFormat>
  <Paragraphs>106</Paragraphs>
  <Slides>12</Slides>
  <Notes>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Century Gothic</vt:lpstr>
      <vt:lpstr>Helvetica</vt:lpstr>
      <vt:lpstr>Times New Roman</vt:lpstr>
      <vt:lpstr>Wingdings 3</vt:lpstr>
      <vt:lpstr>Ion Boardroom</vt:lpstr>
      <vt:lpstr>THE RED-FOOTED BOBBY BIRD</vt:lpstr>
      <vt:lpstr>Table of Contents</vt:lpstr>
      <vt:lpstr>1. Species Overview</vt:lpstr>
      <vt:lpstr>2. Physical and Chemical Environment</vt:lpstr>
      <vt:lpstr>Factors influencing their biological community  and ecology   </vt:lpstr>
      <vt:lpstr>3. Behavior of organism</vt:lpstr>
      <vt:lpstr>4. Food Supply</vt:lpstr>
      <vt:lpstr>5. Diseases</vt:lpstr>
      <vt:lpstr>6.Predators</vt:lpstr>
      <vt:lpstr>7. Parasites</vt:lpstr>
      <vt:lpstr>8. Conclusion</vt:lpstr>
      <vt:lpstr>9.References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RED-FOOTED BOBBY BIRD</dc:title>
  <dc:creator>Vincent</dc:creator>
  <cp:lastModifiedBy>john matheka</cp:lastModifiedBy>
  <cp:revision>25</cp:revision>
  <dcterms:created xsi:type="dcterms:W3CDTF">2020-07-25T05:14:15Z</dcterms:created>
  <dcterms:modified xsi:type="dcterms:W3CDTF">2020-07-26T19:03:17Z</dcterms:modified>
</cp:coreProperties>
</file>